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8" r:id="rId4"/>
    <p:sldId id="259" r:id="rId5"/>
    <p:sldId id="261" r:id="rId6"/>
    <p:sldId id="279" r:id="rId7"/>
    <p:sldId id="277" r:id="rId8"/>
    <p:sldId id="262" r:id="rId9"/>
    <p:sldId id="263" r:id="rId10"/>
    <p:sldId id="276" r:id="rId11"/>
    <p:sldId id="282" r:id="rId12"/>
    <p:sldId id="280"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137" d="100"/>
          <a:sy n="137" d="100"/>
        </p:scale>
        <p:origin x="144" y="600"/>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18985" y="1754638"/>
            <a:ext cx="8134815" cy="2387600"/>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218985" y="4300575"/>
            <a:ext cx="8134815" cy="1655762"/>
          </a:xfrm>
        </p:spPr>
        <p:txBody>
          <a:bodyPr>
            <a:normAutofit/>
          </a:bodyPr>
          <a:lstStyle>
            <a:lvl1pPr marL="0" indent="0" algn="l">
              <a:buNone/>
              <a:defRPr sz="3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761B919-6D16-40A7-9F08-CE6372F2A981}" type="datetimeFigureOut">
              <a:rPr lang="en-US" smtClean="0"/>
              <a:pPr/>
              <a:t>10/20/2023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1DF783A-C9DB-4B79-89FF-F0C9B7EEE56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8068" y="2651579"/>
            <a:ext cx="2593968" cy="2593968"/>
          </a:xfrm>
          <a:prstGeom prst="rect">
            <a:avLst/>
          </a:prstGeom>
        </p:spPr>
      </p:pic>
    </p:spTree>
    <p:extLst>
      <p:ext uri="{BB962C8B-B14F-4D97-AF65-F5344CB8AC3E}">
        <p14:creationId xmlns:p14="http://schemas.microsoft.com/office/powerpoint/2010/main" val="357512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61B919-6D16-40A7-9F08-CE6372F2A981}"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5379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61B919-6D16-40A7-9F08-CE6372F2A981}"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209065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p:spPr>
        <p:style>
          <a:lnRef idx="2">
            <a:schemeClr val="accent1">
              <a:shade val="50000"/>
            </a:schemeClr>
          </a:lnRef>
          <a:fillRef idx="1">
            <a:schemeClr val="accent1"/>
          </a:fillRef>
          <a:effectRef idx="0">
            <a:schemeClr val="accent1"/>
          </a:effectRef>
          <a:fontRef idx="none"/>
        </p:style>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1B919-6D16-40A7-9F08-CE6372F2A981}"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307806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61B919-6D16-40A7-9F08-CE6372F2A981}"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149204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61B919-6D16-40A7-9F08-CE6372F2A981}"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327118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177800"/>
            <a:ext cx="10515600" cy="1325563"/>
          </a:xfrm>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61B919-6D16-40A7-9F08-CE6372F2A981}"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63348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E761B919-6D16-40A7-9F08-CE6372F2A981}"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125752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1B919-6D16-40A7-9F08-CE6372F2A981}"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1492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61B919-6D16-40A7-9F08-CE6372F2A981}"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416912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61B919-6D16-40A7-9F08-CE6372F2A981}"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386831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1B919-6D16-40A7-9F08-CE6372F2A981}" type="datetimeFigureOut">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F783A-C9DB-4B79-89FF-F0C9B7EEE562}" type="slidenum">
              <a:rPr lang="en-US" smtClean="0"/>
              <a:t>‹#›</a:t>
            </a:fld>
            <a:endParaRPr lang="en-US"/>
          </a:p>
        </p:txBody>
      </p:sp>
    </p:spTree>
    <p:extLst>
      <p:ext uri="{BB962C8B-B14F-4D97-AF65-F5344CB8AC3E}">
        <p14:creationId xmlns:p14="http://schemas.microsoft.com/office/powerpoint/2010/main" val="28626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2.wdp"/><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hyperlink" Target="mailto:OrganizationalDevelopment@cityofmadiso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yofmadison.com/employeenet-information-technology/documents/city-brand-guide.pdf" TargetMode="External"/><Relationship Id="rId2" Type="http://schemas.openxmlformats.org/officeDocument/2006/relationships/hyperlink" Target="https://photos.cityofmadison.com:8095/city_of_madison_photo_library/#/" TargetMode="External"/><Relationship Id="rId1" Type="http://schemas.openxmlformats.org/officeDocument/2006/relationships/slideLayout" Target="../slideLayouts/slideLayout2.xml"/><Relationship Id="rId4" Type="http://schemas.openxmlformats.org/officeDocument/2006/relationships/hyperlink" Target="https://www.cityofmadison.com/employeenet/toolkit/city-log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ockcontent.com/blog/how-to-write-good-alt-tex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ockcontent.com/blog/how-to-write-good-alt-tex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image" Target="../media/image6.png"/><Relationship Id="rId16"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Icon Library</a:t>
            </a:r>
          </a:p>
        </p:txBody>
      </p:sp>
      <p:sp>
        <p:nvSpPr>
          <p:cNvPr id="3" name="Subtitle 2"/>
          <p:cNvSpPr>
            <a:spLocks noGrp="1"/>
          </p:cNvSpPr>
          <p:nvPr>
            <p:ph type="subTitle" idx="1"/>
          </p:nvPr>
        </p:nvSpPr>
        <p:spPr/>
        <p:txBody>
          <a:bodyPr/>
          <a:lstStyle/>
          <a:p>
            <a:r>
              <a:rPr lang="en-US" i="1" dirty="0"/>
              <a:t>Copy &amp; Paste Resource for Courses</a:t>
            </a:r>
          </a:p>
        </p:txBody>
      </p:sp>
    </p:spTree>
    <p:extLst>
      <p:ext uri="{BB962C8B-B14F-4D97-AF65-F5344CB8AC3E}">
        <p14:creationId xmlns:p14="http://schemas.microsoft.com/office/powerpoint/2010/main" val="321749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14" y="-336"/>
            <a:ext cx="12152967" cy="6858336"/>
            <a:chOff x="-3714" y="-336"/>
            <a:chExt cx="12152967" cy="6858336"/>
          </a:xfrm>
        </p:grpSpPr>
        <p:cxnSp>
          <p:nvCxnSpPr>
            <p:cNvPr id="12" name="Straight Connector 11"/>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45043"/>
            <a:ext cx="12192000" cy="51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Misc. Icons </a:t>
            </a:r>
          </a:p>
        </p:txBody>
      </p:sp>
      <p:pic>
        <p:nvPicPr>
          <p:cNvPr id="2" name="Picture 1" descr="Four black lines curling at the end to indicate wi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44" y="4371452"/>
            <a:ext cx="1828800" cy="1828800"/>
          </a:xfrm>
          <a:prstGeom prst="rect">
            <a:avLst/>
          </a:prstGeom>
        </p:spPr>
      </p:pic>
      <p:pic>
        <p:nvPicPr>
          <p:cNvPr id="4" name="Picture 3" descr="A dog bone with a paw print on one sid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439" y="2297839"/>
            <a:ext cx="1828800" cy="1828800"/>
          </a:xfrm>
          <a:prstGeom prst="rect">
            <a:avLst/>
          </a:prstGeom>
        </p:spPr>
      </p:pic>
      <p:pic>
        <p:nvPicPr>
          <p:cNvPr id="5" name="Picture 4" descr="A fork and a knif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432" y="2254744"/>
            <a:ext cx="1828800" cy="1828800"/>
          </a:xfrm>
          <a:prstGeom prst="rect">
            <a:avLst/>
          </a:prstGeom>
        </p:spPr>
      </p:pic>
      <p:pic>
        <p:nvPicPr>
          <p:cNvPr id="8" name="Picture 7" descr="A nametag that says &quot;hello my name is&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4533" y="479639"/>
            <a:ext cx="1828800" cy="1245007"/>
          </a:xfrm>
          <a:prstGeom prst="rect">
            <a:avLst/>
          </a:prstGeom>
        </p:spPr>
      </p:pic>
      <p:pic>
        <p:nvPicPr>
          <p:cNvPr id="21" name="Picture 20" descr="Two speech bubbles">
            <a:extLst>
              <a:ext uri="{FF2B5EF4-FFF2-40B4-BE49-F238E27FC236}">
                <a16:creationId xmlns:a16="http://schemas.microsoft.com/office/drawing/2014/main" id="{D9EE5A4F-806B-65DE-16F8-967A5A618B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7534" y="4321441"/>
            <a:ext cx="1828800" cy="1828800"/>
          </a:xfrm>
          <a:prstGeom prst="rect">
            <a:avLst/>
          </a:prstGeom>
        </p:spPr>
      </p:pic>
      <p:pic>
        <p:nvPicPr>
          <p:cNvPr id="22" name="Picture 21" descr="Two chains linked">
            <a:extLst>
              <a:ext uri="{FF2B5EF4-FFF2-40B4-BE49-F238E27FC236}">
                <a16:creationId xmlns:a16="http://schemas.microsoft.com/office/drawing/2014/main" id="{125F6A04-7A36-7226-C5F7-F11B86EB68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8458" y="137914"/>
            <a:ext cx="1828800" cy="1828800"/>
          </a:xfrm>
          <a:prstGeom prst="rect">
            <a:avLst/>
          </a:prstGeom>
        </p:spPr>
      </p:pic>
      <p:pic>
        <p:nvPicPr>
          <p:cNvPr id="23" name="Picture 22" descr="A target with an arrow coming out of the center bullseye">
            <a:extLst>
              <a:ext uri="{FF2B5EF4-FFF2-40B4-BE49-F238E27FC236}">
                <a16:creationId xmlns:a16="http://schemas.microsoft.com/office/drawing/2014/main" id="{F678BF6A-6372-4D27-0184-148A7ADE7A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47761" y="4317942"/>
            <a:ext cx="1828800" cy="1828800"/>
          </a:xfrm>
          <a:prstGeom prst="rect">
            <a:avLst/>
          </a:prstGeom>
        </p:spPr>
      </p:pic>
      <p:pic>
        <p:nvPicPr>
          <p:cNvPr id="24" name="Picture 23" descr="A black magnifying glass">
            <a:extLst>
              <a:ext uri="{FF2B5EF4-FFF2-40B4-BE49-F238E27FC236}">
                <a16:creationId xmlns:a16="http://schemas.microsoft.com/office/drawing/2014/main" id="{64BEB794-991E-E561-5558-9CABA2A639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65976" y="2202889"/>
            <a:ext cx="1828800" cy="1828800"/>
          </a:xfrm>
          <a:prstGeom prst="rect">
            <a:avLst/>
          </a:prstGeom>
        </p:spPr>
      </p:pic>
      <p:pic>
        <p:nvPicPr>
          <p:cNvPr id="26" name="Picture 25" descr="A question mark">
            <a:extLst>
              <a:ext uri="{FF2B5EF4-FFF2-40B4-BE49-F238E27FC236}">
                <a16:creationId xmlns:a16="http://schemas.microsoft.com/office/drawing/2014/main" id="{AAD053D9-604C-FD66-F018-69C0E7D2E7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31541" y="4371452"/>
            <a:ext cx="1828800" cy="1828800"/>
          </a:xfrm>
          <a:prstGeom prst="rect">
            <a:avLst/>
          </a:prstGeom>
        </p:spPr>
      </p:pic>
      <p:pic>
        <p:nvPicPr>
          <p:cNvPr id="28" name="Picture 27" descr="Two black speech bubbles with five stars below them">
            <a:extLst>
              <a:ext uri="{FF2B5EF4-FFF2-40B4-BE49-F238E27FC236}">
                <a16:creationId xmlns:a16="http://schemas.microsoft.com/office/drawing/2014/main" id="{BA1D3872-E90F-5395-6F46-5757E2EA657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9558" y="137621"/>
            <a:ext cx="1876055" cy="1876055"/>
          </a:xfrm>
          <a:prstGeom prst="rect">
            <a:avLst/>
          </a:prstGeom>
        </p:spPr>
      </p:pic>
      <p:pic>
        <p:nvPicPr>
          <p:cNvPr id="29" name="Picture 28" descr="A black and white gift box&#10;&#10;Description automatically generated">
            <a:extLst>
              <a:ext uri="{FF2B5EF4-FFF2-40B4-BE49-F238E27FC236}">
                <a16:creationId xmlns:a16="http://schemas.microsoft.com/office/drawing/2014/main" id="{74080A2C-16E3-1618-739D-0FCABA29B0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389" y="2418897"/>
            <a:ext cx="1543524" cy="1543524"/>
          </a:xfrm>
          <a:prstGeom prst="rect">
            <a:avLst/>
          </a:prstGeom>
        </p:spPr>
      </p:pic>
      <p:pic>
        <p:nvPicPr>
          <p:cNvPr id="31" name="Picture 30" descr="Three chains with a break in the middle">
            <a:extLst>
              <a:ext uri="{FF2B5EF4-FFF2-40B4-BE49-F238E27FC236}">
                <a16:creationId xmlns:a16="http://schemas.microsoft.com/office/drawing/2014/main" id="{F7CD1D68-C1B5-D7B8-C6BD-E0FB0B28D9A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88959" y="199947"/>
            <a:ext cx="1828800" cy="1828800"/>
          </a:xfrm>
          <a:prstGeom prst="rect">
            <a:avLst/>
          </a:prstGeom>
        </p:spPr>
      </p:pic>
      <p:pic>
        <p:nvPicPr>
          <p:cNvPr id="32" name="Picture 31" descr="A black and white video camera&#10;&#10;Description automatically generated">
            <a:extLst>
              <a:ext uri="{FF2B5EF4-FFF2-40B4-BE49-F238E27FC236}">
                <a16:creationId xmlns:a16="http://schemas.microsoft.com/office/drawing/2014/main" id="{E4167BC5-D1C4-E213-213D-2B44682A14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20453" y="304439"/>
            <a:ext cx="1542418" cy="1542418"/>
          </a:xfrm>
          <a:prstGeom prst="rect">
            <a:avLst/>
          </a:prstGeom>
        </p:spPr>
      </p:pic>
      <p:pic>
        <p:nvPicPr>
          <p:cNvPr id="33" name="Picture 32" descr="A black circle with a grid on it indicating the web">
            <a:extLst>
              <a:ext uri="{FF2B5EF4-FFF2-40B4-BE49-F238E27FC236}">
                <a16:creationId xmlns:a16="http://schemas.microsoft.com/office/drawing/2014/main" id="{B5C593B8-2F7B-E348-F792-888717E0323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73367" y="2337762"/>
            <a:ext cx="1662763" cy="1662763"/>
          </a:xfrm>
          <a:prstGeom prst="rect">
            <a:avLst/>
          </a:prstGeom>
        </p:spPr>
      </p:pic>
    </p:spTree>
    <p:extLst>
      <p:ext uri="{BB962C8B-B14F-4D97-AF65-F5344CB8AC3E}">
        <p14:creationId xmlns:p14="http://schemas.microsoft.com/office/powerpoint/2010/main" val="387444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14" y="-336"/>
            <a:ext cx="12152967" cy="6858336"/>
            <a:chOff x="-3714" y="-336"/>
            <a:chExt cx="12152967" cy="6858336"/>
          </a:xfrm>
        </p:grpSpPr>
        <p:cxnSp>
          <p:nvCxnSpPr>
            <p:cNvPr id="12" name="Straight Connector 11"/>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45043"/>
            <a:ext cx="12192000" cy="51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Hand and Arm Icons</a:t>
            </a:r>
          </a:p>
        </p:txBody>
      </p:sp>
      <p:pic>
        <p:nvPicPr>
          <p:cNvPr id="9" name="Picture 8" descr="An finger touching the center of an interactive map visual"/>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124974" y="2287987"/>
            <a:ext cx="1828800" cy="1828800"/>
          </a:xfrm>
          <a:prstGeom prst="rect">
            <a:avLst/>
          </a:prstGeom>
        </p:spPr>
      </p:pic>
      <p:pic>
        <p:nvPicPr>
          <p:cNvPr id="18" name="Picture 17" descr="Two hands being raised up">
            <a:extLst>
              <a:ext uri="{FF2B5EF4-FFF2-40B4-BE49-F238E27FC236}">
                <a16:creationId xmlns:a16="http://schemas.microsoft.com/office/drawing/2014/main" id="{C02151E9-E733-F704-ACDC-5F18C2FAEBF0}"/>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65922" y="4490160"/>
            <a:ext cx="1592935" cy="1592935"/>
          </a:xfrm>
          <a:prstGeom prst="rect">
            <a:avLst/>
          </a:prstGeom>
        </p:spPr>
      </p:pic>
      <p:pic>
        <p:nvPicPr>
          <p:cNvPr id="19" name="Picture 18" descr="A circle with four arms holding each other">
            <a:extLst>
              <a:ext uri="{FF2B5EF4-FFF2-40B4-BE49-F238E27FC236}">
                <a16:creationId xmlns:a16="http://schemas.microsoft.com/office/drawing/2014/main" id="{2D6881D0-05D2-C2C0-178E-0C1A28B602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420" y="140386"/>
            <a:ext cx="1828800" cy="1828800"/>
          </a:xfrm>
          <a:prstGeom prst="rect">
            <a:avLst/>
          </a:prstGeom>
        </p:spPr>
      </p:pic>
      <p:pic>
        <p:nvPicPr>
          <p:cNvPr id="20" name="Picture 19" descr="A hand pulling down on a gear ">
            <a:extLst>
              <a:ext uri="{FF2B5EF4-FFF2-40B4-BE49-F238E27FC236}">
                <a16:creationId xmlns:a16="http://schemas.microsoft.com/office/drawing/2014/main" id="{DF93BC95-2E7C-A58D-A754-1E37402F9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9134" y="22454"/>
            <a:ext cx="1828800" cy="1828800"/>
          </a:xfrm>
          <a:prstGeom prst="rect">
            <a:avLst/>
          </a:prstGeom>
        </p:spPr>
      </p:pic>
      <p:pic>
        <p:nvPicPr>
          <p:cNvPr id="7" name="Picture 6" descr="A black and white image of hands shaking&#10;&#10;Description automatically generated">
            <a:extLst>
              <a:ext uri="{FF2B5EF4-FFF2-40B4-BE49-F238E27FC236}">
                <a16:creationId xmlns:a16="http://schemas.microsoft.com/office/drawing/2014/main" id="{7474F922-95B0-BBBB-4B89-5EDCA7544C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963" y="2287987"/>
            <a:ext cx="1924971" cy="1924971"/>
          </a:xfrm>
          <a:prstGeom prst="rect">
            <a:avLst/>
          </a:prstGeom>
        </p:spPr>
      </p:pic>
      <p:pic>
        <p:nvPicPr>
          <p:cNvPr id="25" name="Picture 24" descr="A hand pointing at you">
            <a:extLst>
              <a:ext uri="{FF2B5EF4-FFF2-40B4-BE49-F238E27FC236}">
                <a16:creationId xmlns:a16="http://schemas.microsoft.com/office/drawing/2014/main" id="{7C7C18E7-B62C-69BE-78AF-D4B2EE7819BC}"/>
              </a:ext>
            </a:extLst>
          </p:cNvPr>
          <p:cNvPicPr>
            <a:picLocks noChangeAspect="1"/>
          </p:cNvPicPr>
          <p:nvPr/>
        </p:nvPicPr>
        <p:blipFill>
          <a:blip r:embed="rId8" cstate="print">
            <a:extLst>
              <a:ext uri="{BEBA8EAE-BF5A-486C-A8C5-ECC9F3942E4B}">
                <a14:imgProps xmlns:a14="http://schemas.microsoft.com/office/drawing/2010/main">
                  <a14:imgLayer r:embed="rId9">
                    <a14:imgEffect>
                      <a14:artisticGlowEdges/>
                    </a14:imgEffect>
                  </a14:imgLayer>
                </a14:imgProps>
              </a:ext>
              <a:ext uri="{28A0092B-C50C-407E-A947-70E740481C1C}">
                <a14:useLocalDpi xmlns:a14="http://schemas.microsoft.com/office/drawing/2010/main" val="0"/>
              </a:ext>
            </a:extLst>
          </a:blip>
          <a:stretch>
            <a:fillRect/>
          </a:stretch>
        </p:blipFill>
        <p:spPr>
          <a:xfrm>
            <a:off x="2816148" y="4474906"/>
            <a:ext cx="1485569" cy="1485569"/>
          </a:xfrm>
          <a:prstGeom prst="rect">
            <a:avLst/>
          </a:prstGeom>
        </p:spPr>
      </p:pic>
    </p:spTree>
    <p:extLst>
      <p:ext uri="{BB962C8B-B14F-4D97-AF65-F5344CB8AC3E}">
        <p14:creationId xmlns:p14="http://schemas.microsoft.com/office/powerpoint/2010/main" val="83787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14" y="-336"/>
            <a:ext cx="12152967" cy="6858336"/>
            <a:chOff x="-3714" y="-336"/>
            <a:chExt cx="12152967" cy="6858336"/>
          </a:xfrm>
        </p:grpSpPr>
        <p:cxnSp>
          <p:nvCxnSpPr>
            <p:cNvPr id="12" name="Straight Connector 11"/>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45043"/>
            <a:ext cx="12192000" cy="51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World Icons </a:t>
            </a:r>
          </a:p>
        </p:txBody>
      </p:sp>
      <p:pic>
        <p:nvPicPr>
          <p:cNvPr id="28" name="Picture 27" descr="A white and black map with a pin on it&#10;&#10;Description automatically generated">
            <a:extLst>
              <a:ext uri="{FF2B5EF4-FFF2-40B4-BE49-F238E27FC236}">
                <a16:creationId xmlns:a16="http://schemas.microsoft.com/office/drawing/2014/main" id="{FA6D34CE-A5E9-403F-1F8D-878B5C1CED45}"/>
              </a:ext>
            </a:extLst>
          </p:cNvPr>
          <p:cNvPicPr>
            <a:picLocks noChangeAspect="1"/>
          </p:cNvPicPr>
          <p:nvPr/>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3910" y="0"/>
            <a:ext cx="2157929" cy="2157929"/>
          </a:xfrm>
          <a:prstGeom prst="rect">
            <a:avLst/>
          </a:prstGeom>
        </p:spPr>
      </p:pic>
      <p:pic>
        <p:nvPicPr>
          <p:cNvPr id="29" name="Picture 28" descr="A simple compass icon with a circle in the background, and direction points up to North, Right to East, down to South and Left to West. ">
            <a:extLst>
              <a:ext uri="{FF2B5EF4-FFF2-40B4-BE49-F238E27FC236}">
                <a16:creationId xmlns:a16="http://schemas.microsoft.com/office/drawing/2014/main" id="{74589A22-2453-89A3-3EA8-F9F028310C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833" y="164564"/>
            <a:ext cx="1828800" cy="1828800"/>
          </a:xfrm>
          <a:prstGeom prst="rect">
            <a:avLst/>
          </a:prstGeom>
        </p:spPr>
      </p:pic>
      <p:pic>
        <p:nvPicPr>
          <p:cNvPr id="30" name="Picture 29" descr="Three columns net to each other">
            <a:extLst>
              <a:ext uri="{FF2B5EF4-FFF2-40B4-BE49-F238E27FC236}">
                <a16:creationId xmlns:a16="http://schemas.microsoft.com/office/drawing/2014/main" id="{9082DC9E-9E4D-DB48-BCAE-A22C161DBE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4632" y="164564"/>
            <a:ext cx="1828800" cy="1828800"/>
          </a:xfrm>
          <a:prstGeom prst="rect">
            <a:avLst/>
          </a:prstGeom>
        </p:spPr>
      </p:pic>
      <p:pic>
        <p:nvPicPr>
          <p:cNvPr id="31" name="Picture 30" descr="Black outline of the globe with people standing on different continents">
            <a:extLst>
              <a:ext uri="{FF2B5EF4-FFF2-40B4-BE49-F238E27FC236}">
                <a16:creationId xmlns:a16="http://schemas.microsoft.com/office/drawing/2014/main" id="{50FB0079-BB3A-E565-5780-3019B994A7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115" y="2233039"/>
            <a:ext cx="1828800" cy="1828800"/>
          </a:xfrm>
          <a:prstGeom prst="rect">
            <a:avLst/>
          </a:prstGeom>
        </p:spPr>
      </p:pic>
    </p:spTree>
    <p:extLst>
      <p:ext uri="{BB962C8B-B14F-4D97-AF65-F5344CB8AC3E}">
        <p14:creationId xmlns:p14="http://schemas.microsoft.com/office/powerpoint/2010/main" val="256915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14" y="-336"/>
            <a:ext cx="12152967" cy="6858336"/>
            <a:chOff x="-3714" y="-336"/>
            <a:chExt cx="12152967" cy="6858336"/>
          </a:xfrm>
        </p:grpSpPr>
        <p:cxnSp>
          <p:nvCxnSpPr>
            <p:cNvPr id="12" name="Straight Connector 11"/>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45043"/>
            <a:ext cx="12192000" cy="51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Common Company Icons</a:t>
            </a:r>
          </a:p>
        </p:txBody>
      </p:sp>
      <p:pic>
        <p:nvPicPr>
          <p:cNvPr id="4" name="Picture 3" descr="A white bird in a blue circle twitter logo">
            <a:extLst>
              <a:ext uri="{FF2B5EF4-FFF2-40B4-BE49-F238E27FC236}">
                <a16:creationId xmlns:a16="http://schemas.microsoft.com/office/drawing/2014/main" id="{F98EBEE4-8296-D606-F038-6F41F73600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75" y="2502599"/>
            <a:ext cx="1371600" cy="1371600"/>
          </a:xfrm>
          <a:prstGeom prst="rect">
            <a:avLst/>
          </a:prstGeom>
        </p:spPr>
      </p:pic>
      <p:pic>
        <p:nvPicPr>
          <p:cNvPr id="6" name="Picture 5" descr="A blue circle with a white letter f in it - Facebook logo.">
            <a:extLst>
              <a:ext uri="{FF2B5EF4-FFF2-40B4-BE49-F238E27FC236}">
                <a16:creationId xmlns:a16="http://schemas.microsoft.com/office/drawing/2014/main" id="{530121A5-0FAA-6519-5979-90654437C1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32" y="4597197"/>
            <a:ext cx="1371600" cy="1371600"/>
          </a:xfrm>
          <a:prstGeom prst="rect">
            <a:avLst/>
          </a:prstGeom>
        </p:spPr>
      </p:pic>
      <p:pic>
        <p:nvPicPr>
          <p:cNvPr id="8" name="Picture 7" descr="Instagram's logo of a camera&#10;">
            <a:extLst>
              <a:ext uri="{FF2B5EF4-FFF2-40B4-BE49-F238E27FC236}">
                <a16:creationId xmlns:a16="http://schemas.microsoft.com/office/drawing/2014/main" id="{F4AB8B20-6F01-781A-44A6-81602E4BFE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660" y="348248"/>
            <a:ext cx="1371600" cy="1371600"/>
          </a:xfrm>
          <a:prstGeom prst="rect">
            <a:avLst/>
          </a:prstGeom>
        </p:spPr>
      </p:pic>
      <p:pic>
        <p:nvPicPr>
          <p:cNvPr id="10" name="Picture 9" descr="Survey Monkey's logo of a green circle with a white monkey outline&#10;">
            <a:extLst>
              <a:ext uri="{FF2B5EF4-FFF2-40B4-BE49-F238E27FC236}">
                <a16:creationId xmlns:a16="http://schemas.microsoft.com/office/drawing/2014/main" id="{37204FB8-0C9C-0DFF-FBC9-E3B91E67D9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6170" y="452577"/>
            <a:ext cx="1278474" cy="1278474"/>
          </a:xfrm>
          <a:prstGeom prst="rect">
            <a:avLst/>
          </a:prstGeom>
        </p:spPr>
      </p:pic>
      <p:pic>
        <p:nvPicPr>
          <p:cNvPr id="19" name="Picture 18" descr="The letters TED in bright red and block format. ">
            <a:extLst>
              <a:ext uri="{FF2B5EF4-FFF2-40B4-BE49-F238E27FC236}">
                <a16:creationId xmlns:a16="http://schemas.microsoft.com/office/drawing/2014/main" id="{76CA6EFE-83E2-2185-E841-254BBDABFD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7069" y="2866615"/>
            <a:ext cx="1779938" cy="653571"/>
          </a:xfrm>
          <a:prstGeom prst="rect">
            <a:avLst/>
          </a:prstGeom>
        </p:spPr>
      </p:pic>
    </p:spTree>
    <p:extLst>
      <p:ext uri="{BB962C8B-B14F-4D97-AF65-F5344CB8AC3E}">
        <p14:creationId xmlns:p14="http://schemas.microsoft.com/office/powerpoint/2010/main" val="375558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Icon Library Intro</a:t>
            </a:r>
          </a:p>
        </p:txBody>
      </p:sp>
      <p:sp>
        <p:nvSpPr>
          <p:cNvPr id="3" name="Content Placeholder 2"/>
          <p:cNvSpPr>
            <a:spLocks noGrp="1"/>
          </p:cNvSpPr>
          <p:nvPr>
            <p:ph idx="1"/>
          </p:nvPr>
        </p:nvSpPr>
        <p:spPr>
          <a:xfrm>
            <a:off x="586441" y="1813671"/>
            <a:ext cx="11019118" cy="4885951"/>
          </a:xfrm>
        </p:spPr>
        <p:txBody>
          <a:bodyPr>
            <a:normAutofit fontScale="62500" lnSpcReduction="20000"/>
          </a:bodyPr>
          <a:lstStyle/>
          <a:p>
            <a:pPr marL="0" indent="0">
              <a:buNone/>
            </a:pPr>
            <a:r>
              <a:rPr lang="en-US" b="1" u="sng" dirty="0"/>
              <a:t>What</a:t>
            </a:r>
            <a:r>
              <a:rPr lang="en-US" b="1" dirty="0"/>
              <a:t> is this icon library for?</a:t>
            </a:r>
          </a:p>
          <a:p>
            <a:pPr marL="0" indent="0">
              <a:buNone/>
            </a:pPr>
            <a:r>
              <a:rPr lang="en-US" dirty="0"/>
              <a:t>Use this resource to add visual interest to your course slide decks, learner workbooks, and other documents. </a:t>
            </a:r>
          </a:p>
          <a:p>
            <a:pPr marL="0" indent="0">
              <a:buNone/>
            </a:pPr>
            <a:endParaRPr lang="en-US" dirty="0"/>
          </a:p>
          <a:p>
            <a:pPr marL="0" indent="0" algn="just">
              <a:buNone/>
            </a:pPr>
            <a:r>
              <a:rPr lang="en-US" b="1" u="sng" dirty="0"/>
              <a:t>Why</a:t>
            </a:r>
            <a:r>
              <a:rPr lang="en-US" b="1" dirty="0"/>
              <a:t> should I use this icon library?</a:t>
            </a:r>
            <a:r>
              <a:rPr lang="en-US" dirty="0"/>
              <a:t> </a:t>
            </a:r>
          </a:p>
          <a:p>
            <a:pPr marL="0" indent="0">
              <a:buNone/>
            </a:pPr>
            <a:r>
              <a:rPr lang="en-US" dirty="0"/>
              <a:t>Course slides should be simple and engaging! Using icons and images is a great way to draw in your audience and help them remember parts of the course by association with easy-to-understand images. </a:t>
            </a:r>
          </a:p>
          <a:p>
            <a:pPr marL="0" indent="0">
              <a:buNone/>
            </a:pPr>
            <a:r>
              <a:rPr lang="en-US" dirty="0"/>
              <a:t>This should also ensure that the pre-written Alternative Text stays with the image, but to be sure, there’s a guide on how to check this on slide 4. </a:t>
            </a:r>
          </a:p>
          <a:p>
            <a:endParaRPr lang="en-US" dirty="0"/>
          </a:p>
          <a:p>
            <a:pPr marL="0" indent="0">
              <a:buNone/>
            </a:pPr>
            <a:r>
              <a:rPr lang="en-US" b="1" u="sng" dirty="0"/>
              <a:t>How</a:t>
            </a:r>
            <a:r>
              <a:rPr lang="en-US" b="1" dirty="0"/>
              <a:t> to use this icon library?</a:t>
            </a:r>
          </a:p>
          <a:p>
            <a:pPr marL="0" indent="0">
              <a:buNone/>
            </a:pPr>
            <a:r>
              <a:rPr lang="en-US" dirty="0"/>
              <a:t>Simply select, copy and paste the icon you want into your desired document/slide/etc., and resize as needed. </a:t>
            </a:r>
          </a:p>
          <a:p>
            <a:pPr marL="0" indent="0">
              <a:buNone/>
            </a:pPr>
            <a:endParaRPr lang="en-US" dirty="0"/>
          </a:p>
          <a:p>
            <a:pPr marL="0" indent="0">
              <a:buNone/>
            </a:pPr>
            <a:r>
              <a:rPr lang="en-US" b="1" dirty="0"/>
              <a:t>Questions?</a:t>
            </a:r>
          </a:p>
          <a:p>
            <a:pPr marL="0" indent="0">
              <a:buNone/>
            </a:pPr>
            <a:r>
              <a:rPr lang="en-US" dirty="0"/>
              <a:t>In need of an icon that’s not included here? Reach out to </a:t>
            </a:r>
            <a:r>
              <a:rPr lang="en-US" dirty="0">
                <a:hlinkClick r:id="rId2"/>
              </a:rPr>
              <a:t>OrganizationalDevelopment@cityofmadison.com</a:t>
            </a:r>
            <a:r>
              <a:rPr lang="en-US" dirty="0"/>
              <a:t> and we can help find or create one for you! We will add it to this ever-growing library for others to use. </a:t>
            </a:r>
          </a:p>
        </p:txBody>
      </p:sp>
    </p:spTree>
    <p:extLst>
      <p:ext uri="{BB962C8B-B14F-4D97-AF65-F5344CB8AC3E}">
        <p14:creationId xmlns:p14="http://schemas.microsoft.com/office/powerpoint/2010/main" val="211974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Reminders for When You Use Icons/Images:</a:t>
            </a:r>
          </a:p>
        </p:txBody>
      </p:sp>
      <p:sp>
        <p:nvSpPr>
          <p:cNvPr id="3" name="Content Placeholder 2"/>
          <p:cNvSpPr>
            <a:spLocks noGrp="1"/>
          </p:cNvSpPr>
          <p:nvPr>
            <p:ph idx="1"/>
          </p:nvPr>
        </p:nvSpPr>
        <p:spPr>
          <a:xfrm>
            <a:off x="586441" y="1973061"/>
            <a:ext cx="11019118" cy="4436127"/>
          </a:xfrm>
        </p:spPr>
        <p:txBody>
          <a:bodyPr>
            <a:noAutofit/>
          </a:bodyPr>
          <a:lstStyle/>
          <a:p>
            <a:pPr marR="0" lvl="0">
              <a:lnSpc>
                <a:spcPct val="107000"/>
              </a:lnSpc>
              <a:spcBef>
                <a:spcPts val="0"/>
              </a:spcBef>
              <a:spcAft>
                <a:spcPts val="0"/>
              </a:spcAft>
              <a:buFont typeface="Wingdings" panose="05000000000000000000" pitchFamily="2" charset="2"/>
              <a:buChar char="q"/>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Use the </a:t>
            </a:r>
            <a:r>
              <a:rPr lang="en-US"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City of Madison Photo Library</a:t>
            </a:r>
            <a:r>
              <a:rPr lang="en-US" sz="18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find images you can use for free and without external owner permission.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Ensure you’re using Alternative Text </a:t>
            </a:r>
            <a:r>
              <a:rPr lang="en-US" sz="1800" dirty="0">
                <a:effectLst/>
                <a:latin typeface="Calibri" panose="020F0502020204030204" pitchFamily="34" charset="0"/>
                <a:ea typeface="Calibri" panose="020F0502020204030204" pitchFamily="34" charset="0"/>
                <a:cs typeface="Times New Roman" panose="02020603050405020304" pitchFamily="18" charset="0"/>
              </a:rPr>
              <a:t>on all images and icons </a:t>
            </a:r>
            <a:r>
              <a:rPr lang="en-US" sz="1800" i="1" dirty="0">
                <a:latin typeface="Calibri" panose="020F0502020204030204" pitchFamily="34" charset="0"/>
                <a:ea typeface="Calibri" panose="020F0502020204030204" pitchFamily="34" charset="0"/>
                <a:cs typeface="Times New Roman" panose="02020603050405020304" pitchFamily="18" charset="0"/>
              </a:rPr>
              <a:t>– you can find a guide on the next slides for how to add Alt. Text.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Use the </a:t>
            </a:r>
            <a:r>
              <a:rPr lang="en-US"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City of Madison Brand Guide</a:t>
            </a:r>
            <a:endParaRPr lang="en-US" sz="18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no requirement to use City of Madison branding colors, but if you’re compelled to, use the style guide hyperlinked above to find color values to change text, shapes, and other items.</a:t>
            </a:r>
          </a:p>
          <a:p>
            <a:pPr marR="0" lvl="1">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q"/>
            </a:pPr>
            <a:r>
              <a:rPr lang="en-US" sz="1800" b="1"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City of Madison Logos</a:t>
            </a:r>
            <a:endParaRPr lang="en-US"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the City of Madison official logos found on the webpage above for use in your course materials. </a:t>
            </a:r>
          </a:p>
        </p:txBody>
      </p:sp>
    </p:spTree>
    <p:extLst>
      <p:ext uri="{BB962C8B-B14F-4D97-AF65-F5344CB8AC3E}">
        <p14:creationId xmlns:p14="http://schemas.microsoft.com/office/powerpoint/2010/main" val="98227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Alternative Text (Alt Text) Background</a:t>
            </a:r>
          </a:p>
        </p:txBody>
      </p:sp>
      <p:sp>
        <p:nvSpPr>
          <p:cNvPr id="3" name="Content Placeholder 2"/>
          <p:cNvSpPr>
            <a:spLocks noGrp="1"/>
          </p:cNvSpPr>
          <p:nvPr>
            <p:ph idx="1"/>
          </p:nvPr>
        </p:nvSpPr>
        <p:spPr>
          <a:xfrm>
            <a:off x="474216" y="2003178"/>
            <a:ext cx="11203808" cy="4351338"/>
          </a:xfrm>
        </p:spPr>
        <p:txBody>
          <a:bodyPr>
            <a:normAutofit/>
          </a:bodyPr>
          <a:lstStyle/>
          <a:p>
            <a:r>
              <a:rPr lang="en-US" dirty="0"/>
              <a:t>Also called “Alt Tags” or “Alt Descriptions”, Alt Text is the written copy that appears in place of an image on a webpage if the image fails to load on a user’s screen. </a:t>
            </a:r>
          </a:p>
          <a:p>
            <a:endParaRPr lang="en-US" dirty="0"/>
          </a:p>
          <a:p>
            <a:r>
              <a:rPr lang="en-US" dirty="0"/>
              <a:t>This text also helps screen reading tools describe images to visually impaired learners. </a:t>
            </a:r>
          </a:p>
          <a:p>
            <a:pPr marL="0" indent="0">
              <a:buNone/>
            </a:pPr>
            <a:endParaRPr lang="en-US" dirty="0"/>
          </a:p>
        </p:txBody>
      </p:sp>
    </p:spTree>
    <p:extLst>
      <p:ext uri="{BB962C8B-B14F-4D97-AF65-F5344CB8AC3E}">
        <p14:creationId xmlns:p14="http://schemas.microsoft.com/office/powerpoint/2010/main" val="272470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Alternative Text (Alt Text) in </a:t>
            </a:r>
            <a:r>
              <a:rPr lang="en-US" sz="3200" b="1" u="sng" dirty="0"/>
              <a:t>Microsoft 2016 Products</a:t>
            </a:r>
          </a:p>
        </p:txBody>
      </p:sp>
      <p:sp>
        <p:nvSpPr>
          <p:cNvPr id="5" name="Content Placeholder 4"/>
          <p:cNvSpPr>
            <a:spLocks noGrp="1"/>
          </p:cNvSpPr>
          <p:nvPr>
            <p:ph idx="1"/>
          </p:nvPr>
        </p:nvSpPr>
        <p:spPr>
          <a:xfrm>
            <a:off x="772459" y="2028825"/>
            <a:ext cx="8090647" cy="4351338"/>
          </a:xfrm>
        </p:spPr>
        <p:txBody>
          <a:bodyPr>
            <a:normAutofit fontScale="77500" lnSpcReduction="20000"/>
          </a:bodyPr>
          <a:lstStyle/>
          <a:p>
            <a:pPr marL="0" indent="0" algn="ctr">
              <a:buNone/>
            </a:pPr>
            <a:r>
              <a:rPr lang="en-US" b="1" dirty="0"/>
              <a:t>How to ensure your image/icon has Alt Text:</a:t>
            </a:r>
          </a:p>
          <a:p>
            <a:pPr marL="514350" indent="-514350">
              <a:buFont typeface="+mj-lt"/>
              <a:buAutoNum type="arabicPeriod"/>
            </a:pPr>
            <a:r>
              <a:rPr lang="en-US" dirty="0"/>
              <a:t>Once your image has been inserted, uploaded, or dragged-and-dropped into your presentation, right click on the image</a:t>
            </a:r>
          </a:p>
          <a:p>
            <a:pPr marL="514350" indent="-514350">
              <a:buFont typeface="+mj-lt"/>
              <a:buAutoNum type="arabicPeriod"/>
            </a:pPr>
            <a:r>
              <a:rPr lang="en-US" dirty="0"/>
              <a:t>Select “Format Picture”… from the menu</a:t>
            </a:r>
          </a:p>
          <a:p>
            <a:pPr marL="514350" indent="-514350">
              <a:buFont typeface="+mj-lt"/>
              <a:buAutoNum type="arabicPeriod"/>
            </a:pPr>
            <a:r>
              <a:rPr lang="en-US" dirty="0"/>
              <a:t>A new panel should pop up on the right-hand side of your PowerPoint, titled “Format Shape”</a:t>
            </a:r>
          </a:p>
          <a:p>
            <a:pPr marL="514350" indent="-514350">
              <a:buFont typeface="+mj-lt"/>
              <a:buAutoNum type="arabicPeriod"/>
            </a:pPr>
            <a:r>
              <a:rPr lang="en-US" dirty="0"/>
              <a:t>Select the “Size &amp; Properties” icon (it looks like this         )</a:t>
            </a:r>
          </a:p>
          <a:p>
            <a:pPr marL="514350" indent="-514350">
              <a:buFont typeface="+mj-lt"/>
              <a:buAutoNum type="arabicPeriod"/>
            </a:pPr>
            <a:r>
              <a:rPr lang="en-US" dirty="0"/>
              <a:t>Select the arrow next to “Alt Text” to expand the editing area</a:t>
            </a:r>
          </a:p>
          <a:p>
            <a:pPr marL="514350" indent="-514350">
              <a:buFont typeface="+mj-lt"/>
              <a:buAutoNum type="arabicPeriod"/>
            </a:pPr>
            <a:r>
              <a:rPr lang="en-US" dirty="0"/>
              <a:t>Add in your image title and description here</a:t>
            </a:r>
          </a:p>
          <a:p>
            <a:endParaRPr lang="en-US" dirty="0"/>
          </a:p>
          <a:p>
            <a:pPr marL="0" indent="0">
              <a:buNone/>
            </a:pPr>
            <a:r>
              <a:rPr lang="en-US" dirty="0"/>
              <a:t>Check out </a:t>
            </a:r>
            <a:r>
              <a:rPr lang="en-US" dirty="0">
                <a:hlinkClick r:id="rId2"/>
              </a:rPr>
              <a:t>this resource </a:t>
            </a:r>
            <a:r>
              <a:rPr lang="en-US" dirty="0"/>
              <a:t>for guidance and ideas on how to write a great Alt-Text description.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283" y="1981013"/>
            <a:ext cx="1476477" cy="2727292"/>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10189602" y="4362561"/>
            <a:ext cx="1787245" cy="2238451"/>
          </a:xfrm>
          <a:prstGeom prst="rect">
            <a:avLst/>
          </a:prstGeom>
          <a:ln>
            <a:solidFill>
              <a:schemeClr val="tx1"/>
            </a:solidFill>
          </a:ln>
        </p:spPr>
      </p:pic>
      <p:pic>
        <p:nvPicPr>
          <p:cNvPr id="9" name="Picture 8"/>
          <p:cNvPicPr>
            <a:picLocks noChangeAspect="1"/>
          </p:cNvPicPr>
          <p:nvPr/>
        </p:nvPicPr>
        <p:blipFill rotWithShape="1">
          <a:blip r:embed="rId4"/>
          <a:srcRect l="28002" t="7492" r="59762" b="82884"/>
          <a:stretch/>
        </p:blipFill>
        <p:spPr>
          <a:xfrm>
            <a:off x="7243773" y="3810047"/>
            <a:ext cx="400423" cy="394447"/>
          </a:xfrm>
          <a:prstGeom prst="rect">
            <a:avLst/>
          </a:prstGeom>
          <a:ln>
            <a:solidFill>
              <a:schemeClr val="tx1"/>
            </a:solidFill>
          </a:ln>
        </p:spPr>
      </p:pic>
      <p:sp>
        <p:nvSpPr>
          <p:cNvPr id="6" name="Rectangle 5">
            <a:extLst>
              <a:ext uri="{FF2B5EF4-FFF2-40B4-BE49-F238E27FC236}">
                <a16:creationId xmlns:a16="http://schemas.microsoft.com/office/drawing/2014/main" id="{42DFF499-C7E3-E65E-6168-A1BA1A9EBD99}"/>
              </a:ext>
            </a:extLst>
          </p:cNvPr>
          <p:cNvSpPr/>
          <p:nvPr/>
        </p:nvSpPr>
        <p:spPr>
          <a:xfrm>
            <a:off x="8863106" y="4007270"/>
            <a:ext cx="1847204" cy="19475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84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Alternative Text (Alt Text) in </a:t>
            </a:r>
            <a:r>
              <a:rPr lang="en-US" sz="3200" b="1" u="sng" dirty="0"/>
              <a:t>Microsoft 365 Products</a:t>
            </a:r>
          </a:p>
        </p:txBody>
      </p:sp>
      <p:sp>
        <p:nvSpPr>
          <p:cNvPr id="5" name="Content Placeholder 4"/>
          <p:cNvSpPr>
            <a:spLocks noGrp="1"/>
          </p:cNvSpPr>
          <p:nvPr>
            <p:ph idx="1"/>
          </p:nvPr>
        </p:nvSpPr>
        <p:spPr>
          <a:xfrm>
            <a:off x="772459" y="2028825"/>
            <a:ext cx="8090647" cy="4351338"/>
          </a:xfrm>
        </p:spPr>
        <p:txBody>
          <a:bodyPr>
            <a:normAutofit fontScale="85000" lnSpcReduction="20000"/>
          </a:bodyPr>
          <a:lstStyle/>
          <a:p>
            <a:pPr marL="0" indent="0" algn="ctr">
              <a:buNone/>
            </a:pPr>
            <a:r>
              <a:rPr lang="en-US" b="1" dirty="0"/>
              <a:t>How to ensure your image/icon has Alt Text:</a:t>
            </a:r>
          </a:p>
          <a:p>
            <a:pPr marL="514350" indent="-514350">
              <a:buFont typeface="+mj-lt"/>
              <a:buAutoNum type="arabicPeriod"/>
            </a:pPr>
            <a:r>
              <a:rPr lang="en-US" dirty="0"/>
              <a:t>Once your image has been inserted, uploaded, or dragged-and-dropped into your presentation, right click on the image</a:t>
            </a:r>
          </a:p>
          <a:p>
            <a:pPr marL="514350" indent="-514350">
              <a:buFont typeface="+mj-lt"/>
              <a:buAutoNum type="arabicPeriod"/>
            </a:pPr>
            <a:r>
              <a:rPr lang="en-US" dirty="0"/>
              <a:t>Select “View Alt Text”… from the menu</a:t>
            </a:r>
          </a:p>
          <a:p>
            <a:pPr marL="514350" indent="-514350">
              <a:buFont typeface="+mj-lt"/>
              <a:buAutoNum type="arabicPeriod"/>
            </a:pPr>
            <a:r>
              <a:rPr lang="en-US" dirty="0"/>
              <a:t>A new panel should pop up on the right-hand side of your PowerPoint, titled “Alt Text”</a:t>
            </a:r>
          </a:p>
          <a:p>
            <a:pPr marL="514350" indent="-514350">
              <a:buFont typeface="+mj-lt"/>
              <a:buAutoNum type="arabicPeriod"/>
            </a:pPr>
            <a:r>
              <a:rPr lang="en-US" dirty="0"/>
              <a:t>Follow the instructions to create an Alt Text description of your image. </a:t>
            </a:r>
          </a:p>
          <a:p>
            <a:endParaRPr lang="en-US" dirty="0"/>
          </a:p>
          <a:p>
            <a:pPr marL="0" indent="0">
              <a:buNone/>
            </a:pPr>
            <a:r>
              <a:rPr lang="en-US" dirty="0"/>
              <a:t>Check out </a:t>
            </a:r>
            <a:r>
              <a:rPr lang="en-US" dirty="0">
                <a:hlinkClick r:id="rId2"/>
              </a:rPr>
              <a:t>this resource </a:t>
            </a:r>
            <a:r>
              <a:rPr lang="en-US" dirty="0"/>
              <a:t>for guidance and ideas on how to write a great Alt-Text description. </a:t>
            </a:r>
          </a:p>
        </p:txBody>
      </p:sp>
      <p:pic>
        <p:nvPicPr>
          <p:cNvPr id="4" name="Picture 3" descr="A screenshot of a computer&#10;&#10;Description automatically generated">
            <a:extLst>
              <a:ext uri="{FF2B5EF4-FFF2-40B4-BE49-F238E27FC236}">
                <a16:creationId xmlns:a16="http://schemas.microsoft.com/office/drawing/2014/main" id="{E0C3E08B-3E1F-9CB0-4BF5-50BCA984C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299" y="2159364"/>
            <a:ext cx="1676242" cy="3686215"/>
          </a:xfrm>
          <a:prstGeom prst="rect">
            <a:avLst/>
          </a:prstGeom>
          <a:ln>
            <a:solidFill>
              <a:schemeClr val="accent1"/>
            </a:solidFill>
          </a:ln>
        </p:spPr>
      </p:pic>
      <p:sp>
        <p:nvSpPr>
          <p:cNvPr id="6" name="Rectangle 5">
            <a:extLst>
              <a:ext uri="{FF2B5EF4-FFF2-40B4-BE49-F238E27FC236}">
                <a16:creationId xmlns:a16="http://schemas.microsoft.com/office/drawing/2014/main" id="{1A7DB135-912C-434D-5290-74580DEBE393}"/>
              </a:ext>
            </a:extLst>
          </p:cNvPr>
          <p:cNvSpPr/>
          <p:nvPr/>
        </p:nvSpPr>
        <p:spPr>
          <a:xfrm>
            <a:off x="9657818" y="4945626"/>
            <a:ext cx="1847204" cy="19475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66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Change Icon Color</a:t>
            </a:r>
          </a:p>
        </p:txBody>
      </p:sp>
      <p:sp>
        <p:nvSpPr>
          <p:cNvPr id="5" name="Content Placeholder 4"/>
          <p:cNvSpPr>
            <a:spLocks noGrp="1"/>
          </p:cNvSpPr>
          <p:nvPr>
            <p:ph idx="1"/>
          </p:nvPr>
        </p:nvSpPr>
        <p:spPr>
          <a:xfrm>
            <a:off x="772459" y="2028825"/>
            <a:ext cx="10859102" cy="4351338"/>
          </a:xfrm>
        </p:spPr>
        <p:txBody>
          <a:bodyPr>
            <a:normAutofit/>
          </a:bodyPr>
          <a:lstStyle/>
          <a:p>
            <a:pPr marL="0" indent="0">
              <a:buNone/>
            </a:pPr>
            <a:r>
              <a:rPr lang="en-US" sz="1800" dirty="0"/>
              <a:t>You’ll notice most of the icons in this library are black. If you want to change the color, you can easily do so by following the steps below: </a:t>
            </a:r>
          </a:p>
          <a:p>
            <a:pPr marL="0" indent="0">
              <a:buNone/>
            </a:pPr>
            <a:r>
              <a:rPr lang="en-US" sz="1800" i="1" dirty="0"/>
              <a:t>Note, to stick to City of Madison branding, using the Course Building Slide Deck Template provided by OD will ensure the colors are pre-loaded into the deck. </a:t>
            </a:r>
          </a:p>
          <a:p>
            <a:pPr marL="0" indent="0" algn="ctr">
              <a:buNone/>
            </a:pPr>
            <a:r>
              <a:rPr lang="en-US" sz="1800" b="1" dirty="0"/>
              <a:t>How to change your image/icon color:</a:t>
            </a:r>
          </a:p>
          <a:p>
            <a:pPr marL="514350" indent="-514350">
              <a:buFont typeface="+mj-lt"/>
              <a:buAutoNum type="arabicPeriod"/>
            </a:pPr>
            <a:r>
              <a:rPr lang="en-US" sz="1800" dirty="0"/>
              <a:t>Once your image has been inserted, uploaded, or dragged-and-dropped into your presentation, select the image</a:t>
            </a:r>
          </a:p>
          <a:p>
            <a:pPr marL="514350" indent="-514350">
              <a:buFont typeface="+mj-lt"/>
              <a:buAutoNum type="arabicPeriod"/>
            </a:pPr>
            <a:r>
              <a:rPr lang="en-US" sz="1800" dirty="0"/>
              <a:t>This will prompt a new tab on the top-bar of your PowerPoint / Word window titled “Picture Format”</a:t>
            </a:r>
          </a:p>
          <a:p>
            <a:pPr marL="514350" indent="-514350">
              <a:buFont typeface="+mj-lt"/>
              <a:buAutoNum type="arabicPeriod"/>
            </a:pPr>
            <a:r>
              <a:rPr lang="en-US" sz="1800" dirty="0"/>
              <a:t>Select “Picture Format”, then select the “Color” button on the ribbon</a:t>
            </a:r>
          </a:p>
          <a:p>
            <a:pPr marL="514350" indent="-514350">
              <a:buFont typeface="+mj-lt"/>
              <a:buAutoNum type="arabicPeriod"/>
            </a:pPr>
            <a:r>
              <a:rPr lang="en-US" sz="1800" dirty="0"/>
              <a:t>Under “Recolor”, several variations will show to re-color within the City of Madison brand colors </a:t>
            </a:r>
          </a:p>
          <a:p>
            <a:pPr marL="514350" indent="-514350">
              <a:buFont typeface="+mj-lt"/>
              <a:buAutoNum type="arabicPeriod"/>
            </a:pPr>
            <a:r>
              <a:rPr lang="en-US" sz="1800" dirty="0"/>
              <a:t>Select the color you want, and you should be set! </a:t>
            </a:r>
          </a:p>
          <a:p>
            <a:pPr marL="971550" lvl="1" indent="-514350">
              <a:buFont typeface="+mj-lt"/>
              <a:buAutoNum type="arabicPeriod"/>
            </a:pPr>
            <a:endParaRPr lang="en-US" sz="1400" dirty="0"/>
          </a:p>
          <a:p>
            <a:pPr marL="514350" indent="-514350">
              <a:buFont typeface="+mj-lt"/>
              <a:buAutoNum type="arabicPeriod"/>
            </a:pPr>
            <a:endParaRPr lang="en-US" sz="1800" dirty="0"/>
          </a:p>
        </p:txBody>
      </p:sp>
      <p:pic>
        <p:nvPicPr>
          <p:cNvPr id="6" name="Picture 5">
            <a:extLst>
              <a:ext uri="{FF2B5EF4-FFF2-40B4-BE49-F238E27FC236}">
                <a16:creationId xmlns:a16="http://schemas.microsoft.com/office/drawing/2014/main" id="{763E659E-125C-04F0-81A9-66E8638BE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293" y="4595653"/>
            <a:ext cx="428685" cy="724001"/>
          </a:xfrm>
          <a:prstGeom prst="rect">
            <a:avLst/>
          </a:prstGeom>
        </p:spPr>
      </p:pic>
    </p:spTree>
    <p:extLst>
      <p:ext uri="{BB962C8B-B14F-4D97-AF65-F5344CB8AC3E}">
        <p14:creationId xmlns:p14="http://schemas.microsoft.com/office/powerpoint/2010/main" val="415633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714" y="-336"/>
            <a:ext cx="12152967" cy="6858336"/>
            <a:chOff x="-3714" y="-336"/>
            <a:chExt cx="12152967" cy="6858336"/>
          </a:xfrm>
        </p:grpSpPr>
        <p:cxnSp>
          <p:nvCxnSpPr>
            <p:cNvPr id="19" name="Straight Connector 18"/>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5" name="Picture 4" descr="A person icon with a data chart and a clock hovering over them bo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8704" y="2254112"/>
            <a:ext cx="1828800" cy="1828800"/>
          </a:xfrm>
          <a:prstGeom prst="rect">
            <a:avLst/>
          </a:prstGeom>
        </p:spPr>
      </p:pic>
      <p:pic>
        <p:nvPicPr>
          <p:cNvPr id="6" name="Picture 5" descr="A network of five people stemming from one in the midd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1067" y="2179522"/>
            <a:ext cx="1828800" cy="1828800"/>
          </a:xfrm>
          <a:prstGeom prst="rect">
            <a:avLst/>
          </a:prstGeom>
        </p:spPr>
      </p:pic>
      <p:pic>
        <p:nvPicPr>
          <p:cNvPr id="7" name="Picture 6" descr="A person icon in the center of a circle with arrows radiating out from the cen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6653" y="176441"/>
            <a:ext cx="1828800" cy="1828800"/>
          </a:xfrm>
          <a:prstGeom prst="rect">
            <a:avLst/>
          </a:prstGeom>
        </p:spPr>
      </p:pic>
      <p:pic>
        <p:nvPicPr>
          <p:cNvPr id="8" name="Picture 7" descr="Four people in a circle around a gear in the cent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9190" y="190929"/>
            <a:ext cx="1828800" cy="1828800"/>
          </a:xfrm>
          <a:prstGeom prst="rect">
            <a:avLst/>
          </a:prstGeom>
        </p:spPr>
      </p:pic>
      <p:pic>
        <p:nvPicPr>
          <p:cNvPr id="9" name="Picture 8" descr="Two people talking to each other with speech bubbles between them"/>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7363" y="4408283"/>
            <a:ext cx="1828800" cy="1828800"/>
          </a:xfrm>
          <a:prstGeom prst="rect">
            <a:avLst/>
          </a:prstGeom>
        </p:spPr>
      </p:pic>
      <p:pic>
        <p:nvPicPr>
          <p:cNvPr id="10" name="Picture 9" descr="An icon with three people in the center of a circl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057" y="2246225"/>
            <a:ext cx="1828800" cy="1828800"/>
          </a:xfrm>
          <a:prstGeom prst="rect">
            <a:avLst/>
          </a:prstGeom>
        </p:spPr>
      </p:pic>
      <p:pic>
        <p:nvPicPr>
          <p:cNvPr id="11" name="Picture 10" descr="A person standing on top of a mountain with a telescop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3464" y="4398990"/>
            <a:ext cx="1828800" cy="1828800"/>
          </a:xfrm>
          <a:prstGeom prst="rect">
            <a:avLst/>
          </a:prstGeom>
        </p:spPr>
      </p:pic>
      <p:pic>
        <p:nvPicPr>
          <p:cNvPr id="12" name="Picture 11" descr="A speaker behind a podium"/>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598" y="4398990"/>
            <a:ext cx="1828800" cy="1828800"/>
          </a:xfrm>
          <a:prstGeom prst="rect">
            <a:avLst/>
          </a:prstGeom>
        </p:spPr>
      </p:pic>
      <p:sp>
        <p:nvSpPr>
          <p:cNvPr id="13" name="Rectangle 12"/>
          <p:cNvSpPr/>
          <p:nvPr/>
        </p:nvSpPr>
        <p:spPr>
          <a:xfrm>
            <a:off x="0" y="6345043"/>
            <a:ext cx="12192000" cy="51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People Icons</a:t>
            </a:r>
          </a:p>
        </p:txBody>
      </p:sp>
      <p:pic>
        <p:nvPicPr>
          <p:cNvPr id="14" name="Picture 13" descr="Two people at a desk with a third on a TV monitor between them"/>
          <p:cNvPicPr>
            <a:picLocks noChangeAspect="1"/>
          </p:cNvPicPr>
          <p:nvPr/>
        </p:nvPicPr>
        <p:blipFill>
          <a:blip r:embed="rId10" cstate="print">
            <a:biLevel thresh="50000"/>
            <a:extLst>
              <a:ext uri="{28A0092B-C50C-407E-A947-70E740481C1C}">
                <a14:useLocalDpi xmlns:a14="http://schemas.microsoft.com/office/drawing/2010/main" val="0"/>
              </a:ext>
            </a:extLst>
          </a:blip>
          <a:stretch>
            <a:fillRect/>
          </a:stretch>
        </p:blipFill>
        <p:spPr>
          <a:xfrm>
            <a:off x="5214718" y="2274559"/>
            <a:ext cx="1828800" cy="1828800"/>
          </a:xfrm>
          <a:prstGeom prst="rect">
            <a:avLst/>
          </a:prstGeom>
        </p:spPr>
      </p:pic>
      <p:pic>
        <p:nvPicPr>
          <p:cNvPr id="15" name="Picture 14" descr="Three people at a table having a meeting"/>
          <p:cNvPicPr>
            <a:picLocks noChangeAspect="1"/>
          </p:cNvPicPr>
          <p:nvPr/>
        </p:nvPicPr>
        <p:blipFill>
          <a:blip r:embed="rId11" cstate="print">
            <a:biLevel thresh="50000"/>
            <a:extLst>
              <a:ext uri="{28A0092B-C50C-407E-A947-70E740481C1C}">
                <a14:useLocalDpi xmlns:a14="http://schemas.microsoft.com/office/drawing/2010/main" val="0"/>
              </a:ext>
            </a:extLst>
          </a:blip>
          <a:stretch>
            <a:fillRect/>
          </a:stretch>
        </p:blipFill>
        <p:spPr>
          <a:xfrm>
            <a:off x="5234888" y="4336173"/>
            <a:ext cx="1828800" cy="1828800"/>
          </a:xfrm>
          <a:prstGeom prst="rect">
            <a:avLst/>
          </a:prstGeom>
        </p:spPr>
      </p:pic>
      <p:pic>
        <p:nvPicPr>
          <p:cNvPr id="16" name="Picture 15" descr="A teacher at a whiteboard in front of three people"/>
          <p:cNvPicPr>
            <a:picLocks noChangeAspect="1"/>
          </p:cNvPicPr>
          <p:nvPr/>
        </p:nvPicPr>
        <p:blipFill>
          <a:blip r:embed="rId12" cstate="print">
            <a:biLevel thresh="50000"/>
            <a:extLst>
              <a:ext uri="{28A0092B-C50C-407E-A947-70E740481C1C}">
                <a14:useLocalDpi xmlns:a14="http://schemas.microsoft.com/office/drawing/2010/main" val="0"/>
              </a:ext>
            </a:extLst>
          </a:blip>
          <a:stretch>
            <a:fillRect/>
          </a:stretch>
        </p:blipFill>
        <p:spPr>
          <a:xfrm>
            <a:off x="5205244" y="174456"/>
            <a:ext cx="1828800" cy="1828800"/>
          </a:xfrm>
          <a:prstGeom prst="rect">
            <a:avLst/>
          </a:prstGeom>
        </p:spPr>
      </p:pic>
      <p:pic>
        <p:nvPicPr>
          <p:cNvPr id="25" name="Picture 24" descr="Two people with a gear in the middle, and arrows pointing right and left above them">
            <a:extLst>
              <a:ext uri="{FF2B5EF4-FFF2-40B4-BE49-F238E27FC236}">
                <a16:creationId xmlns:a16="http://schemas.microsoft.com/office/drawing/2014/main" id="{A811E1EC-CF9B-0E75-BF94-FB7EFB20435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39830" y="315537"/>
            <a:ext cx="1579584" cy="1579584"/>
          </a:xfrm>
          <a:prstGeom prst="rect">
            <a:avLst/>
          </a:prstGeom>
        </p:spPr>
      </p:pic>
      <p:pic>
        <p:nvPicPr>
          <p:cNvPr id="27" name="Picture 26" descr="A person icon in the center of a circle">
            <a:extLst>
              <a:ext uri="{FF2B5EF4-FFF2-40B4-BE49-F238E27FC236}">
                <a16:creationId xmlns:a16="http://schemas.microsoft.com/office/drawing/2014/main" id="{7F02955E-9740-9CD4-D580-830F39C82E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1516" y="207918"/>
            <a:ext cx="1764373" cy="1764373"/>
          </a:xfrm>
          <a:prstGeom prst="rect">
            <a:avLst/>
          </a:prstGeom>
        </p:spPr>
      </p:pic>
      <p:pic>
        <p:nvPicPr>
          <p:cNvPr id="29" name="Picture 28" descr="Two circles, each with a person in the center, with arrows going back and forth between both circles. ">
            <a:extLst>
              <a:ext uri="{FF2B5EF4-FFF2-40B4-BE49-F238E27FC236}">
                <a16:creationId xmlns:a16="http://schemas.microsoft.com/office/drawing/2014/main" id="{3A58396B-8D97-07E8-5F96-35E016AEF9A1}"/>
              </a:ext>
            </a:extLst>
          </p:cNvPr>
          <p:cNvPicPr>
            <a:picLocks noChangeAspect="1"/>
          </p:cNvPicPr>
          <p:nvPr/>
        </p:nvPicPr>
        <p:blipFill>
          <a:blip r:embed="rId15" cstate="print">
            <a:duotone>
              <a:prstClr val="black"/>
              <a:schemeClr val="tx1">
                <a:tint val="45000"/>
                <a:satMod val="400000"/>
              </a:schemeClr>
            </a:duotone>
            <a:extLst>
              <a:ext uri="{BEBA8EAE-BF5A-486C-A8C5-ECC9F3942E4B}">
                <a14:imgProps xmlns:a14="http://schemas.microsoft.com/office/drawing/2010/main">
                  <a14:imgLayer r:embed="rId16">
                    <a14:imgEffect>
                      <a14:artisticGlowEdges/>
                    </a14:imgEffect>
                  </a14:imgLayer>
                </a14:imgProps>
              </a:ext>
              <a:ext uri="{28A0092B-C50C-407E-A947-70E740481C1C}">
                <a14:useLocalDpi xmlns:a14="http://schemas.microsoft.com/office/drawing/2010/main" val="0"/>
              </a:ext>
            </a:extLst>
          </a:blip>
          <a:stretch>
            <a:fillRect/>
          </a:stretch>
        </p:blipFill>
        <p:spPr>
          <a:xfrm>
            <a:off x="10480153" y="4544080"/>
            <a:ext cx="1307753" cy="1307753"/>
          </a:xfrm>
          <a:prstGeom prst="rect">
            <a:avLst/>
          </a:prstGeom>
        </p:spPr>
      </p:pic>
      <p:pic>
        <p:nvPicPr>
          <p:cNvPr id="30" name="Picture 29" descr="A person shrugging with three question marks above them in the middle of a circle">
            <a:extLst>
              <a:ext uri="{FF2B5EF4-FFF2-40B4-BE49-F238E27FC236}">
                <a16:creationId xmlns:a16="http://schemas.microsoft.com/office/drawing/2014/main" id="{E8D833AD-6081-6F20-2418-EFBEE6F4317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76143" y="2321025"/>
            <a:ext cx="1687297" cy="1687297"/>
          </a:xfrm>
          <a:prstGeom prst="rect">
            <a:avLst/>
          </a:prstGeom>
        </p:spPr>
      </p:pic>
    </p:spTree>
    <p:extLst>
      <p:ext uri="{BB962C8B-B14F-4D97-AF65-F5344CB8AC3E}">
        <p14:creationId xmlns:p14="http://schemas.microsoft.com/office/powerpoint/2010/main" val="3355962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14" y="-336"/>
            <a:ext cx="12152967" cy="6858336"/>
            <a:chOff x="-3714" y="-336"/>
            <a:chExt cx="12152967" cy="6858336"/>
          </a:xfrm>
        </p:grpSpPr>
        <p:cxnSp>
          <p:nvCxnSpPr>
            <p:cNvPr id="13" name="Straight Connector 12"/>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0" y="6345043"/>
            <a:ext cx="12192000" cy="51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Administration Icons </a:t>
            </a:r>
          </a:p>
        </p:txBody>
      </p:sp>
      <p:pic>
        <p:nvPicPr>
          <p:cNvPr id="3" name="Picture 2" descr="A black and white piece of paper with a pencil over i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321" y="183829"/>
            <a:ext cx="1828800" cy="1828800"/>
          </a:xfrm>
          <a:prstGeom prst="rect">
            <a:avLst/>
          </a:prstGeom>
        </p:spPr>
      </p:pic>
      <p:pic>
        <p:nvPicPr>
          <p:cNvPr id="5" name="Picture 4" descr="A data chart with black bars and a line graph above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21" y="2185472"/>
            <a:ext cx="1828800" cy="1828800"/>
          </a:xfrm>
          <a:prstGeom prst="rect">
            <a:avLst/>
          </a:prstGeom>
        </p:spPr>
      </p:pic>
      <p:pic>
        <p:nvPicPr>
          <p:cNvPr id="2" name="Picture 1" descr="A document with a check and an x over i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21" y="4343400"/>
            <a:ext cx="1828800" cy="1828800"/>
          </a:xfrm>
          <a:prstGeom prst="rect">
            <a:avLst/>
          </a:prstGeom>
        </p:spPr>
      </p:pic>
      <p:pic>
        <p:nvPicPr>
          <p:cNvPr id="6" name="Picture 5" descr="A black and white icon of a paper with a magnifying glass&#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618" y="183829"/>
            <a:ext cx="1828800" cy="1828800"/>
          </a:xfrm>
          <a:prstGeom prst="rect">
            <a:avLst/>
          </a:prstGeom>
        </p:spPr>
      </p:pic>
      <p:pic>
        <p:nvPicPr>
          <p:cNvPr id="7" name="Picture 6" descr="A document with a verified badge over it"/>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2689134" y="4331995"/>
            <a:ext cx="1828800" cy="1828800"/>
          </a:xfrm>
          <a:prstGeom prst="rect">
            <a:avLst/>
          </a:prstGeom>
        </p:spPr>
      </p:pic>
      <p:pic>
        <p:nvPicPr>
          <p:cNvPr id="8" name="Picture 7" descr="A black line drawing of a computer monitor with a wrench hovering over the bottom right corner "/>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268783" y="221547"/>
            <a:ext cx="1828800" cy="1828800"/>
          </a:xfrm>
          <a:prstGeom prst="rect">
            <a:avLst/>
          </a:prstGeom>
        </p:spPr>
      </p:pic>
      <p:pic>
        <p:nvPicPr>
          <p:cNvPr id="9" name="Picture 8" descr="A clipboard with a checklist and arrows to a person and back to the checklist."/>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2761618" y="2257912"/>
            <a:ext cx="1828800" cy="1828800"/>
          </a:xfrm>
          <a:prstGeom prst="rect">
            <a:avLst/>
          </a:prstGeom>
        </p:spPr>
      </p:pic>
      <p:pic>
        <p:nvPicPr>
          <p:cNvPr id="10" name="Picture 9" descr="An envelope icon"/>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a:off x="5303928" y="4541167"/>
            <a:ext cx="1828800" cy="1441545"/>
          </a:xfrm>
          <a:prstGeom prst="rect">
            <a:avLst/>
          </a:prstGeom>
        </p:spPr>
      </p:pic>
      <p:pic>
        <p:nvPicPr>
          <p:cNvPr id="11" name="Picture 10" descr="An open book "/>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0823" y="2257954"/>
            <a:ext cx="1828800" cy="1828800"/>
          </a:xfrm>
          <a:prstGeom prst="rect">
            <a:avLst/>
          </a:prstGeom>
        </p:spPr>
      </p:pic>
      <p:pic>
        <p:nvPicPr>
          <p:cNvPr id="20" name="Picture 19" descr="A black and white calendar logo">
            <a:extLst>
              <a:ext uri="{FF2B5EF4-FFF2-40B4-BE49-F238E27FC236}">
                <a16:creationId xmlns:a16="http://schemas.microsoft.com/office/drawing/2014/main" id="{14492B59-F2B2-69B8-D8C8-A464F67E60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4151" y="291347"/>
            <a:ext cx="1605907" cy="1605907"/>
          </a:xfrm>
          <a:prstGeom prst="rect">
            <a:avLst/>
          </a:prstGeom>
        </p:spPr>
      </p:pic>
      <p:pic>
        <p:nvPicPr>
          <p:cNvPr id="21" name="Picture 20" descr="A line drawing of a computer with a gear hoovering over the top right corner">
            <a:extLst>
              <a:ext uri="{FF2B5EF4-FFF2-40B4-BE49-F238E27FC236}">
                <a16:creationId xmlns:a16="http://schemas.microsoft.com/office/drawing/2014/main" id="{25C34BCF-D73A-DBF0-2B67-C2B3B052C37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93034" y="4300295"/>
            <a:ext cx="1828800" cy="1828800"/>
          </a:xfrm>
          <a:prstGeom prst="rect">
            <a:avLst/>
          </a:prstGeom>
        </p:spPr>
      </p:pic>
      <p:pic>
        <p:nvPicPr>
          <p:cNvPr id="22" name="Picture 21" descr="Gear and lines indicating change">
            <a:extLst>
              <a:ext uri="{FF2B5EF4-FFF2-40B4-BE49-F238E27FC236}">
                <a16:creationId xmlns:a16="http://schemas.microsoft.com/office/drawing/2014/main" id="{39EB8854-DE06-BFB0-D683-FF875FFD140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33374" y="2199454"/>
            <a:ext cx="1828800" cy="1828800"/>
          </a:xfrm>
          <a:prstGeom prst="rect">
            <a:avLst/>
          </a:prstGeom>
        </p:spPr>
      </p:pic>
      <p:pic>
        <p:nvPicPr>
          <p:cNvPr id="23" name="Picture 22" descr="A black and white combination of a lightbulb, gear, and magnifying glass">
            <a:extLst>
              <a:ext uri="{FF2B5EF4-FFF2-40B4-BE49-F238E27FC236}">
                <a16:creationId xmlns:a16="http://schemas.microsoft.com/office/drawing/2014/main" id="{B0E698BD-EB9C-ED67-AEFC-AEAE31C5FF9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83286" y="139649"/>
            <a:ext cx="1828800" cy="1828800"/>
          </a:xfrm>
          <a:prstGeom prst="rect">
            <a:avLst/>
          </a:prstGeom>
        </p:spPr>
      </p:pic>
      <p:pic>
        <p:nvPicPr>
          <p:cNvPr id="24" name="Picture 23" descr="An outline of a clock with a smaller circle with a dollar sign on it">
            <a:extLst>
              <a:ext uri="{FF2B5EF4-FFF2-40B4-BE49-F238E27FC236}">
                <a16:creationId xmlns:a16="http://schemas.microsoft.com/office/drawing/2014/main" id="{A4794BF7-CEA2-3C17-0688-2A2C8B5E1AB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83286" y="2244104"/>
            <a:ext cx="1828800" cy="1828800"/>
          </a:xfrm>
          <a:prstGeom prst="rect">
            <a:avLst/>
          </a:prstGeom>
        </p:spPr>
      </p:pic>
      <p:pic>
        <p:nvPicPr>
          <p:cNvPr id="26" name="Picture 25" descr="A line drawing of a piece of paper with a graduation cap in front of it">
            <a:extLst>
              <a:ext uri="{FF2B5EF4-FFF2-40B4-BE49-F238E27FC236}">
                <a16:creationId xmlns:a16="http://schemas.microsoft.com/office/drawing/2014/main" id="{080A0E65-5374-CAFD-F959-FE7B494A7BB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46309" y="4369671"/>
            <a:ext cx="1767272" cy="1767272"/>
          </a:xfrm>
          <a:prstGeom prst="rect">
            <a:avLst/>
          </a:prstGeom>
        </p:spPr>
      </p:pic>
    </p:spTree>
    <p:extLst>
      <p:ext uri="{BB962C8B-B14F-4D97-AF65-F5344CB8AC3E}">
        <p14:creationId xmlns:p14="http://schemas.microsoft.com/office/powerpoint/2010/main" val="3342298785"/>
      </p:ext>
    </p:extLst>
  </p:cSld>
  <p:clrMapOvr>
    <a:masterClrMapping/>
  </p:clrMapOvr>
</p:sld>
</file>

<file path=ppt/theme/theme1.xml><?xml version="1.0" encoding="utf-8"?>
<a:theme xmlns:a="http://schemas.openxmlformats.org/drawingml/2006/main" name="Office Theme">
  <a:themeElements>
    <a:clrScheme name="COM">
      <a:dk1>
        <a:srgbClr val="222222"/>
      </a:dk1>
      <a:lt1>
        <a:sysClr val="window" lastClr="FFFFFF"/>
      </a:lt1>
      <a:dk2>
        <a:srgbClr val="065D8C"/>
      </a:dk2>
      <a:lt2>
        <a:srgbClr val="F5F5F5"/>
      </a:lt2>
      <a:accent1>
        <a:srgbClr val="03626B"/>
      </a:accent1>
      <a:accent2>
        <a:srgbClr val="D05319"/>
      </a:accent2>
      <a:accent3>
        <a:srgbClr val="84036C"/>
      </a:accent3>
      <a:accent4>
        <a:srgbClr val="ECA120"/>
      </a:accent4>
      <a:accent5>
        <a:srgbClr val="AC1D2C"/>
      </a:accent5>
      <a:accent6>
        <a:srgbClr val="00662F"/>
      </a:accent6>
      <a:hlink>
        <a:srgbClr val="065D8C"/>
      </a:hlink>
      <a:folHlink>
        <a:srgbClr val="8403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828C8F28-D0CA-498D-A25E-BF93A86EE9F3}" vid="{F69279C2-6653-4870-9B39-C5859BC36B8E}"/>
    </a:ext>
  </a:extLst>
</a:theme>
</file>

<file path=docProps/app.xml><?xml version="1.0" encoding="utf-8"?>
<Properties xmlns="http://schemas.openxmlformats.org/officeDocument/2006/extended-properties" xmlns:vt="http://schemas.openxmlformats.org/officeDocument/2006/docPropsVTypes">
  <Template>template1</Template>
  <TotalTime>140</TotalTime>
  <Words>769</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Icon Library</vt:lpstr>
      <vt:lpstr>Icon Library Intro</vt:lpstr>
      <vt:lpstr>Reminders for When You Use Icons/Images:</vt:lpstr>
      <vt:lpstr>Alternative Text (Alt Text) Background</vt:lpstr>
      <vt:lpstr>Alternative Text (Alt Text) in Microsoft 2016 Products</vt:lpstr>
      <vt:lpstr>Alternative Text (Alt Text) in Microsoft 365 Products</vt:lpstr>
      <vt:lpstr>How to Change Icon Color</vt:lpstr>
      <vt:lpstr>PowerPoint Presentation</vt:lpstr>
      <vt:lpstr>PowerPoint Presentation</vt:lpstr>
      <vt:lpstr>PowerPoint Presentation</vt:lpstr>
      <vt:lpstr>PowerPoint Presentation</vt:lpstr>
      <vt:lpstr>PowerPoint Presentation</vt:lpstr>
      <vt:lpstr>PowerPoint Presentation</vt:lpstr>
    </vt:vector>
  </TitlesOfParts>
  <Company>City of 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Thompson</dc:creator>
  <cp:lastModifiedBy>Jamieson, Emily</cp:lastModifiedBy>
  <cp:revision>47</cp:revision>
  <dcterms:created xsi:type="dcterms:W3CDTF">2018-03-28T13:11:28Z</dcterms:created>
  <dcterms:modified xsi:type="dcterms:W3CDTF">2023-10-20T16:14:14Z</dcterms:modified>
</cp:coreProperties>
</file>