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7" r:id="rId2"/>
    <p:sldId id="258" r:id="rId3"/>
    <p:sldId id="278" r:id="rId4"/>
    <p:sldId id="259" r:id="rId5"/>
    <p:sldId id="261" r:id="rId6"/>
    <p:sldId id="279" r:id="rId7"/>
    <p:sldId id="277" r:id="rId8"/>
    <p:sldId id="286" r:id="rId9"/>
    <p:sldId id="283" r:id="rId10"/>
    <p:sldId id="262" r:id="rId11"/>
    <p:sldId id="284" r:id="rId12"/>
    <p:sldId id="263" r:id="rId13"/>
    <p:sldId id="276" r:id="rId14"/>
    <p:sldId id="285" r:id="rId15"/>
    <p:sldId id="282"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8" autoAdjust="0"/>
    <p:restoredTop sz="94629" autoAdjust="0"/>
  </p:normalViewPr>
  <p:slideViewPr>
    <p:cSldViewPr snapToGrid="0">
      <p:cViewPr>
        <p:scale>
          <a:sx n="125" d="100"/>
          <a:sy n="125" d="100"/>
        </p:scale>
        <p:origin x="1200" y="552"/>
      </p:cViewPr>
      <p:guideLst/>
    </p:cSldViewPr>
  </p:slideViewPr>
  <p:notesTextViewPr>
    <p:cViewPr>
      <p:scale>
        <a:sx n="1" d="1"/>
        <a:sy n="1" d="1"/>
      </p:scale>
      <p:origin x="0" y="0"/>
    </p:cViewPr>
  </p:notesTextViewPr>
  <p:sorterViewPr>
    <p:cViewPr>
      <p:scale>
        <a:sx n="150" d="100"/>
        <a:sy n="150" d="100"/>
      </p:scale>
      <p:origin x="0" y="-8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A3994-8D56-4B6E-9B90-A732E35ED0FD}"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D42EC-269C-4596-9DBB-7EF91277F591}" type="slidenum">
              <a:rPr lang="en-US" smtClean="0"/>
              <a:t>‹#›</a:t>
            </a:fld>
            <a:endParaRPr lang="en-US"/>
          </a:p>
        </p:txBody>
      </p:sp>
    </p:spTree>
    <p:extLst>
      <p:ext uri="{BB962C8B-B14F-4D97-AF65-F5344CB8AC3E}">
        <p14:creationId xmlns:p14="http://schemas.microsoft.com/office/powerpoint/2010/main" val="231602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37A31-93EC-4A32-85C7-06ED4707251D}" type="slidenum">
              <a:rPr lang="en-US" smtClean="0"/>
              <a:t>1</a:t>
            </a:fld>
            <a:endParaRPr lang="en-US"/>
          </a:p>
        </p:txBody>
      </p:sp>
    </p:spTree>
    <p:extLst>
      <p:ext uri="{BB962C8B-B14F-4D97-AF65-F5344CB8AC3E}">
        <p14:creationId xmlns:p14="http://schemas.microsoft.com/office/powerpoint/2010/main" val="1520348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8985" y="1754638"/>
            <a:ext cx="8134815"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218985" y="4300575"/>
            <a:ext cx="8134815" cy="1655762"/>
          </a:xfrm>
        </p:spPr>
        <p:txBody>
          <a:bodyPr>
            <a:normAutofit/>
          </a:bodyPr>
          <a:lstStyle>
            <a:lvl1pPr marL="0" indent="0" algn="l">
              <a:buNone/>
              <a:defRPr sz="3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761B919-6D16-40A7-9F08-CE6372F2A981}" type="datetimeFigureOut">
              <a:rPr lang="en-US" smtClean="0"/>
              <a:pPr/>
              <a:t>8/26/2024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1DF783A-C9DB-4B79-89FF-F0C9B7EEE56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068" y="2651579"/>
            <a:ext cx="2593968" cy="2593968"/>
          </a:xfrm>
          <a:prstGeom prst="rect">
            <a:avLst/>
          </a:prstGeom>
        </p:spPr>
      </p:pic>
    </p:spTree>
    <p:extLst>
      <p:ext uri="{BB962C8B-B14F-4D97-AF65-F5344CB8AC3E}">
        <p14:creationId xmlns:p14="http://schemas.microsoft.com/office/powerpoint/2010/main" val="357512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1B919-6D16-40A7-9F08-CE6372F2A98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5379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1B919-6D16-40A7-9F08-CE6372F2A98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209065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style>
          <a:lnRef idx="2">
            <a:schemeClr val="accent1">
              <a:shade val="50000"/>
            </a:schemeClr>
          </a:lnRef>
          <a:fillRef idx="1">
            <a:schemeClr val="accent1"/>
          </a:fillRef>
          <a:effectRef idx="0">
            <a:schemeClr val="accent1"/>
          </a:effectRef>
          <a:fontRef idx="none"/>
        </p:style>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B919-6D16-40A7-9F08-CE6372F2A98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07806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61B919-6D16-40A7-9F08-CE6372F2A981}"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149204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61B919-6D16-40A7-9F08-CE6372F2A981}"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2711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177800"/>
            <a:ext cx="10515600" cy="1325563"/>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61B919-6D16-40A7-9F08-CE6372F2A981}"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63348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562"/>
            <a:ext cx="10515600" cy="1325563"/>
          </a:xfrm>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E761B919-6D16-40A7-9F08-CE6372F2A981}"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125752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B919-6D16-40A7-9F08-CE6372F2A981}"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1492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416912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61B919-6D16-40A7-9F08-CE6372F2A981}"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F783A-C9DB-4B79-89FF-F0C9B7EEE562}" type="slidenum">
              <a:rPr lang="en-US" smtClean="0"/>
              <a:t>‹#›</a:t>
            </a:fld>
            <a:endParaRPr lang="en-US"/>
          </a:p>
        </p:txBody>
      </p:sp>
    </p:spTree>
    <p:extLst>
      <p:ext uri="{BB962C8B-B14F-4D97-AF65-F5344CB8AC3E}">
        <p14:creationId xmlns:p14="http://schemas.microsoft.com/office/powerpoint/2010/main" val="386831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1B919-6D16-40A7-9F08-CE6372F2A981}" type="datetimeFigureOut">
              <a:rPr lang="en-US" smtClean="0"/>
              <a:t>8/26/2024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F783A-C9DB-4B79-89FF-F0C9B7EEE562}" type="slidenum">
              <a:rPr lang="en-US" smtClean="0"/>
              <a:t>‹#›</a:t>
            </a:fld>
            <a:endParaRPr lang="en-US"/>
          </a:p>
        </p:txBody>
      </p:sp>
    </p:spTree>
    <p:extLst>
      <p:ext uri="{BB962C8B-B14F-4D97-AF65-F5344CB8AC3E}">
        <p14:creationId xmlns:p14="http://schemas.microsoft.com/office/powerpoint/2010/main" val="28626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image" Target="../media/image37.png"/><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6.png"/><Relationship Id="rId2" Type="http://schemas.openxmlformats.org/officeDocument/2006/relationships/image" Target="../media/image52.png"/><Relationship Id="rId16"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82.png"/><Relationship Id="rId16" Type="http://schemas.openxmlformats.org/officeDocument/2006/relationships/image" Target="../media/image96.png"/><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1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5.png"/><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0" Type="http://schemas.openxmlformats.org/officeDocument/2006/relationships/image" Target="../media/image110.png"/><Relationship Id="rId4" Type="http://schemas.microsoft.com/office/2007/relationships/hdphoto" Target="../media/hdphoto3.wdp"/><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17.png"/><Relationship Id="rId2"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xml.rels><?xml version="1.0" encoding="UTF-8" standalone="yes"?>
<Relationships xmlns="http://schemas.openxmlformats.org/package/2006/relationships"><Relationship Id="rId2" Type="http://schemas.openxmlformats.org/officeDocument/2006/relationships/hyperlink" Target="mailto:OrganizationalDevelopment@cityofmadis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fmadison.com/employeenet-information-technology/documents/city-brand-guide.pdf" TargetMode="External"/><Relationship Id="rId2" Type="http://schemas.openxmlformats.org/officeDocument/2006/relationships/hyperlink" Target="https://photos.cityofmadison.com:8095/city_of_madison_photo_library/#/" TargetMode="External"/><Relationship Id="rId1" Type="http://schemas.openxmlformats.org/officeDocument/2006/relationships/slideLayout" Target="../slideLayouts/slideLayout2.xml"/><Relationship Id="rId4" Type="http://schemas.openxmlformats.org/officeDocument/2006/relationships/hyperlink" Target="https://www.cityofmadison.com/employeenet/toolkit/city-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ockcontent.com/blog/how-to-write-good-alt-tex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ockcontent.com/blog/how-to-write-good-alt-te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0414F-4182-AC67-AE40-DAE9287B0C43}"/>
              </a:ext>
            </a:extLst>
          </p:cNvPr>
          <p:cNvSpPr/>
          <p:nvPr/>
        </p:nvSpPr>
        <p:spPr>
          <a:xfrm>
            <a:off x="-9652" y="-15254"/>
            <a:ext cx="12201652" cy="6873254"/>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sz="6600" b="1" dirty="0">
                <a:latin typeface="Source Sans Pro" panose="020B0503030403020204" pitchFamily="34" charset="0"/>
                <a:ea typeface="Source Sans Pro" panose="020B0503030403020204" pitchFamily="34" charset="0"/>
              </a:rPr>
              <a:t>Icon Library</a:t>
            </a:r>
          </a:p>
          <a:p>
            <a:pPr lvl="2"/>
            <a:r>
              <a:rPr lang="en-US" sz="2400" i="1" dirty="0">
                <a:latin typeface="Source Sans Pro" panose="020B0503030403020204" pitchFamily="34" charset="0"/>
                <a:ea typeface="Source Sans Pro" panose="020B0503030403020204" pitchFamily="34" charset="0"/>
              </a:rPr>
              <a:t>Copy + Paste Resource for your Slide Decks</a:t>
            </a:r>
            <a:endParaRPr lang="en-US" sz="3600" i="1" dirty="0">
              <a:latin typeface="Source Sans Pro" panose="020B0503030403020204" pitchFamily="34" charset="0"/>
              <a:ea typeface="Source Sans Pro" panose="020B0503030403020204" pitchFamily="34" charset="0"/>
            </a:endParaRPr>
          </a:p>
        </p:txBody>
      </p:sp>
      <p:pic>
        <p:nvPicPr>
          <p:cNvPr id="4" name="Picture 3" descr="A black and white logo with a dome and a building&#10;&#10;Description automatically generated">
            <a:extLst>
              <a:ext uri="{FF2B5EF4-FFF2-40B4-BE49-F238E27FC236}">
                <a16:creationId xmlns:a16="http://schemas.microsoft.com/office/drawing/2014/main" id="{60B25F43-19D7-68C8-A7A7-12EAE1E2C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1101" y="2209402"/>
            <a:ext cx="2439195" cy="2439195"/>
          </a:xfrm>
          <a:prstGeom prst="rect">
            <a:avLst/>
          </a:prstGeom>
        </p:spPr>
      </p:pic>
    </p:spTree>
    <p:extLst>
      <p:ext uri="{BB962C8B-B14F-4D97-AF65-F5344CB8AC3E}">
        <p14:creationId xmlns:p14="http://schemas.microsoft.com/office/powerpoint/2010/main" val="327542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14" y="-336"/>
            <a:ext cx="12152967" cy="6858336"/>
            <a:chOff x="-3714" y="-336"/>
            <a:chExt cx="12152967" cy="6858336"/>
          </a:xfrm>
        </p:grpSpPr>
        <p:cxnSp>
          <p:nvCxnSpPr>
            <p:cNvPr id="19" name="Straight Connector 18"/>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5" name="Picture 4" descr="A person icon with a data chart and a clock hovering over them bo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8704" y="2254112"/>
            <a:ext cx="1828800" cy="1828800"/>
          </a:xfrm>
          <a:prstGeom prst="rect">
            <a:avLst/>
          </a:prstGeom>
        </p:spPr>
      </p:pic>
      <p:pic>
        <p:nvPicPr>
          <p:cNvPr id="6" name="Picture 5" descr="A network of five people stemming from one in the midd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067" y="2179522"/>
            <a:ext cx="1828800" cy="1828800"/>
          </a:xfrm>
          <a:prstGeom prst="rect">
            <a:avLst/>
          </a:prstGeom>
        </p:spPr>
      </p:pic>
      <p:pic>
        <p:nvPicPr>
          <p:cNvPr id="7" name="Picture 6" descr="A person icon in the center of a circle with arrows radiating out from the cente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596653" y="176441"/>
            <a:ext cx="1828800" cy="1828800"/>
          </a:xfrm>
          <a:prstGeom prst="rect">
            <a:avLst/>
          </a:prstGeom>
        </p:spPr>
      </p:pic>
      <p:pic>
        <p:nvPicPr>
          <p:cNvPr id="8" name="Picture 7" descr="Four people in a circle around a gear in the cente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59190" y="190929"/>
            <a:ext cx="1828800" cy="1828800"/>
          </a:xfrm>
          <a:prstGeom prst="rect">
            <a:avLst/>
          </a:prstGeom>
        </p:spPr>
      </p:pic>
      <p:pic>
        <p:nvPicPr>
          <p:cNvPr id="9" name="Picture 8" descr="Two people talking to each other with speech bubbles between the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7363" y="4408283"/>
            <a:ext cx="1828800" cy="1828800"/>
          </a:xfrm>
          <a:prstGeom prst="rect">
            <a:avLst/>
          </a:prstGeom>
        </p:spPr>
      </p:pic>
      <p:pic>
        <p:nvPicPr>
          <p:cNvPr id="10" name="Picture 9" descr="An icon with three people in the center of a circ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057" y="2246225"/>
            <a:ext cx="1828800" cy="1828800"/>
          </a:xfrm>
          <a:prstGeom prst="rect">
            <a:avLst/>
          </a:prstGeom>
        </p:spPr>
      </p:pic>
      <p:pic>
        <p:nvPicPr>
          <p:cNvPr id="11" name="Picture 10" descr="A person standing on top of a mountain with a telescop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464" y="4398990"/>
            <a:ext cx="1828800" cy="1828800"/>
          </a:xfrm>
          <a:prstGeom prst="rect">
            <a:avLst/>
          </a:prstGeom>
        </p:spPr>
      </p:pic>
      <p:pic>
        <p:nvPicPr>
          <p:cNvPr id="12" name="Picture 11" descr="A speaker behind a podium"/>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598" y="4398990"/>
            <a:ext cx="1828800" cy="1828800"/>
          </a:xfrm>
          <a:prstGeom prst="rect">
            <a:avLst/>
          </a:prstGeom>
        </p:spPr>
      </p:pic>
      <p:sp>
        <p:nvSpPr>
          <p:cNvPr id="13" name="Rectangle 1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 Icons</a:t>
            </a:r>
          </a:p>
        </p:txBody>
      </p:sp>
      <p:pic>
        <p:nvPicPr>
          <p:cNvPr id="14" name="Picture 13" descr="Two people at a desk with a third on a TV monitor between them"/>
          <p:cNvPicPr>
            <a:picLocks noChangeAspect="1"/>
          </p:cNvPicPr>
          <p:nvPr/>
        </p:nvPicPr>
        <p:blipFill>
          <a:blip r:embed="rId10" cstate="print">
            <a:biLevel thresh="50000"/>
            <a:extLst>
              <a:ext uri="{28A0092B-C50C-407E-A947-70E740481C1C}">
                <a14:useLocalDpi xmlns:a14="http://schemas.microsoft.com/office/drawing/2010/main" val="0"/>
              </a:ext>
            </a:extLst>
          </a:blip>
          <a:stretch>
            <a:fillRect/>
          </a:stretch>
        </p:blipFill>
        <p:spPr>
          <a:xfrm>
            <a:off x="5214718" y="2274559"/>
            <a:ext cx="1828800" cy="1828800"/>
          </a:xfrm>
          <a:prstGeom prst="rect">
            <a:avLst/>
          </a:prstGeom>
        </p:spPr>
      </p:pic>
      <p:pic>
        <p:nvPicPr>
          <p:cNvPr id="15" name="Picture 14" descr="Three people at a table having a meeting"/>
          <p:cNvPicPr>
            <a:picLocks noChangeAspect="1"/>
          </p:cNvPicPr>
          <p:nvPr/>
        </p:nvPicPr>
        <p:blipFill>
          <a:blip r:embed="rId11" cstate="print">
            <a:biLevel thresh="50000"/>
            <a:extLst>
              <a:ext uri="{28A0092B-C50C-407E-A947-70E740481C1C}">
                <a14:useLocalDpi xmlns:a14="http://schemas.microsoft.com/office/drawing/2010/main" val="0"/>
              </a:ext>
            </a:extLst>
          </a:blip>
          <a:stretch>
            <a:fillRect/>
          </a:stretch>
        </p:blipFill>
        <p:spPr>
          <a:xfrm>
            <a:off x="5234888" y="4336173"/>
            <a:ext cx="1828800" cy="1828800"/>
          </a:xfrm>
          <a:prstGeom prst="rect">
            <a:avLst/>
          </a:prstGeom>
        </p:spPr>
      </p:pic>
      <p:pic>
        <p:nvPicPr>
          <p:cNvPr id="16" name="Picture 15" descr="A teacher at a whiteboard in front of three people"/>
          <p:cNvPicPr>
            <a:picLocks noChangeAspect="1"/>
          </p:cNvPicPr>
          <p:nvPr/>
        </p:nvPicPr>
        <p:blipFill>
          <a:blip r:embed="rId12" cstate="print">
            <a:biLevel thresh="50000"/>
            <a:extLst>
              <a:ext uri="{28A0092B-C50C-407E-A947-70E740481C1C}">
                <a14:useLocalDpi xmlns:a14="http://schemas.microsoft.com/office/drawing/2010/main" val="0"/>
              </a:ext>
            </a:extLst>
          </a:blip>
          <a:stretch>
            <a:fillRect/>
          </a:stretch>
        </p:blipFill>
        <p:spPr>
          <a:xfrm>
            <a:off x="5205244" y="174456"/>
            <a:ext cx="1828800" cy="1828800"/>
          </a:xfrm>
          <a:prstGeom prst="rect">
            <a:avLst/>
          </a:prstGeom>
        </p:spPr>
      </p:pic>
      <p:pic>
        <p:nvPicPr>
          <p:cNvPr id="25" name="Picture 24" descr="Two people with a gear in the middle, and arrows pointing right and left above them">
            <a:extLst>
              <a:ext uri="{FF2B5EF4-FFF2-40B4-BE49-F238E27FC236}">
                <a16:creationId xmlns:a16="http://schemas.microsoft.com/office/drawing/2014/main" id="{A811E1EC-CF9B-0E75-BF94-FB7EFB20435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9830" y="315537"/>
            <a:ext cx="1579584" cy="1579584"/>
          </a:xfrm>
          <a:prstGeom prst="rect">
            <a:avLst/>
          </a:prstGeom>
        </p:spPr>
      </p:pic>
      <p:pic>
        <p:nvPicPr>
          <p:cNvPr id="27" name="Picture 26" descr="A person icon in the center of a circle">
            <a:extLst>
              <a:ext uri="{FF2B5EF4-FFF2-40B4-BE49-F238E27FC236}">
                <a16:creationId xmlns:a16="http://schemas.microsoft.com/office/drawing/2014/main" id="{7F02955E-9740-9CD4-D580-830F39C82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1516" y="207918"/>
            <a:ext cx="1764373" cy="1764373"/>
          </a:xfrm>
          <a:prstGeom prst="rect">
            <a:avLst/>
          </a:prstGeom>
        </p:spPr>
      </p:pic>
      <p:pic>
        <p:nvPicPr>
          <p:cNvPr id="29" name="Picture 28" descr="Two circles, each with a person in the center, with arrows going back and forth between both circles. ">
            <a:extLst>
              <a:ext uri="{FF2B5EF4-FFF2-40B4-BE49-F238E27FC236}">
                <a16:creationId xmlns:a16="http://schemas.microsoft.com/office/drawing/2014/main" id="{3A58396B-8D97-07E8-5F96-35E016AEF9A1}"/>
              </a:ext>
            </a:extLst>
          </p:cNvPr>
          <p:cNvPicPr>
            <a:picLocks noChangeAspect="1"/>
          </p:cNvPicPr>
          <p:nvPr/>
        </p:nvPicPr>
        <p:blipFill>
          <a:blip r:embed="rId15" cstate="print">
            <a:biLevel thresh="25000"/>
            <a:extLst>
              <a:ext uri="{BEBA8EAE-BF5A-486C-A8C5-ECC9F3942E4B}">
                <a14:imgProps xmlns:a14="http://schemas.microsoft.com/office/drawing/2010/main">
                  <a14:imgLayer r:embed="rId16">
                    <a14:imgEffect>
                      <a14:artisticGlowEdges/>
                    </a14:imgEffect>
                  </a14:imgLayer>
                </a14:imgProps>
              </a:ext>
              <a:ext uri="{28A0092B-C50C-407E-A947-70E740481C1C}">
                <a14:useLocalDpi xmlns:a14="http://schemas.microsoft.com/office/drawing/2010/main" val="0"/>
              </a:ext>
            </a:extLst>
          </a:blip>
          <a:stretch>
            <a:fillRect/>
          </a:stretch>
        </p:blipFill>
        <p:spPr>
          <a:xfrm>
            <a:off x="10480153" y="4544080"/>
            <a:ext cx="1307753" cy="1307753"/>
          </a:xfrm>
          <a:prstGeom prst="rect">
            <a:avLst/>
          </a:prstGeom>
        </p:spPr>
      </p:pic>
      <p:pic>
        <p:nvPicPr>
          <p:cNvPr id="30" name="Picture 29" descr="A person shrugging with three question marks above them in the middle of a circle">
            <a:extLst>
              <a:ext uri="{FF2B5EF4-FFF2-40B4-BE49-F238E27FC236}">
                <a16:creationId xmlns:a16="http://schemas.microsoft.com/office/drawing/2014/main" id="{E8D833AD-6081-6F20-2418-EFBEE6F431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76143" y="2321025"/>
            <a:ext cx="1687297" cy="1687297"/>
          </a:xfrm>
          <a:prstGeom prst="rect">
            <a:avLst/>
          </a:prstGeom>
        </p:spPr>
      </p:pic>
    </p:spTree>
    <p:extLst>
      <p:ext uri="{BB962C8B-B14F-4D97-AF65-F5344CB8AC3E}">
        <p14:creationId xmlns:p14="http://schemas.microsoft.com/office/powerpoint/2010/main" val="335596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14" y="-336"/>
            <a:ext cx="12152967" cy="6858336"/>
            <a:chOff x="-3714" y="-336"/>
            <a:chExt cx="12152967" cy="6858336"/>
          </a:xfrm>
        </p:grpSpPr>
        <p:cxnSp>
          <p:nvCxnSpPr>
            <p:cNvPr id="19" name="Straight Connector 18"/>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 Icons</a:t>
            </a:r>
          </a:p>
        </p:txBody>
      </p:sp>
      <p:pic>
        <p:nvPicPr>
          <p:cNvPr id="3" name="Picture 2" descr="A person with their hand to their ear">
            <a:extLst>
              <a:ext uri="{FF2B5EF4-FFF2-40B4-BE49-F238E27FC236}">
                <a16:creationId xmlns:a16="http://schemas.microsoft.com/office/drawing/2014/main" id="{8DD9A986-CAF7-FD16-15BC-A735120E26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63" y="242414"/>
            <a:ext cx="1735616" cy="1735616"/>
          </a:xfrm>
          <a:prstGeom prst="rect">
            <a:avLst/>
          </a:prstGeom>
        </p:spPr>
      </p:pic>
      <p:pic>
        <p:nvPicPr>
          <p:cNvPr id="17" name="Picture 16" descr="A person thinking">
            <a:extLst>
              <a:ext uri="{FF2B5EF4-FFF2-40B4-BE49-F238E27FC236}">
                <a16:creationId xmlns:a16="http://schemas.microsoft.com/office/drawing/2014/main" id="{76AF70B5-F4B1-2D4C-F48F-9540F6542BFB}"/>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211791" y="4409984"/>
            <a:ext cx="1799887" cy="1799887"/>
          </a:xfrm>
          <a:prstGeom prst="rect">
            <a:avLst/>
          </a:prstGeom>
        </p:spPr>
      </p:pic>
      <p:pic>
        <p:nvPicPr>
          <p:cNvPr id="28" name="Picture 27" descr="A person holding a clipboard">
            <a:extLst>
              <a:ext uri="{FF2B5EF4-FFF2-40B4-BE49-F238E27FC236}">
                <a16:creationId xmlns:a16="http://schemas.microsoft.com/office/drawing/2014/main" id="{1CA1EC3A-B2E8-817A-7C36-B57726FFB325}"/>
              </a:ext>
            </a:extLst>
          </p:cNvPr>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237381" y="2362114"/>
            <a:ext cx="1632484" cy="1632484"/>
          </a:xfrm>
          <a:prstGeom prst="rect">
            <a:avLst/>
          </a:prstGeom>
        </p:spPr>
      </p:pic>
      <p:pic>
        <p:nvPicPr>
          <p:cNvPr id="32" name="Picture 31" descr="A black silhouette of a person&#10;&#10;Description automatically generated">
            <a:extLst>
              <a:ext uri="{FF2B5EF4-FFF2-40B4-BE49-F238E27FC236}">
                <a16:creationId xmlns:a16="http://schemas.microsoft.com/office/drawing/2014/main" id="{258BEF43-851C-FD49-D885-C52B3B6BD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7014" y="266753"/>
            <a:ext cx="1711277" cy="1711277"/>
          </a:xfrm>
          <a:prstGeom prst="rect">
            <a:avLst/>
          </a:prstGeom>
        </p:spPr>
      </p:pic>
      <p:pic>
        <p:nvPicPr>
          <p:cNvPr id="34" name="Picture 33" descr="A red line drawing of a person sitting in a lotus position">
            <a:extLst>
              <a:ext uri="{FF2B5EF4-FFF2-40B4-BE49-F238E27FC236}">
                <a16:creationId xmlns:a16="http://schemas.microsoft.com/office/drawing/2014/main" id="{AFC69A8F-8393-3A77-131F-7FCB65477421}"/>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2669668" y="2288274"/>
            <a:ext cx="1823131" cy="1823131"/>
          </a:xfrm>
          <a:prstGeom prst="rect">
            <a:avLst/>
          </a:prstGeom>
        </p:spPr>
      </p:pic>
      <p:pic>
        <p:nvPicPr>
          <p:cNvPr id="36" name="Picture 35" descr="Person helping another person up onto a step">
            <a:extLst>
              <a:ext uri="{FF2B5EF4-FFF2-40B4-BE49-F238E27FC236}">
                <a16:creationId xmlns:a16="http://schemas.microsoft.com/office/drawing/2014/main" id="{5F471F51-60FC-4E19-2009-403F24E04B70}"/>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2714176" y="4461827"/>
            <a:ext cx="1823131" cy="1823131"/>
          </a:xfrm>
          <a:prstGeom prst="rect">
            <a:avLst/>
          </a:prstGeom>
        </p:spPr>
      </p:pic>
      <p:pic>
        <p:nvPicPr>
          <p:cNvPr id="38" name="Picture 37" descr="Outline of a head with a low battery in the middle">
            <a:extLst>
              <a:ext uri="{FF2B5EF4-FFF2-40B4-BE49-F238E27FC236}">
                <a16:creationId xmlns:a16="http://schemas.microsoft.com/office/drawing/2014/main" id="{09ED277D-05D8-D651-180F-9FDD9B1DD6F2}"/>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5294632" y="251584"/>
            <a:ext cx="1638462" cy="1638462"/>
          </a:xfrm>
          <a:prstGeom prst="rect">
            <a:avLst/>
          </a:prstGeom>
        </p:spPr>
      </p:pic>
      <p:pic>
        <p:nvPicPr>
          <p:cNvPr id="40" name="Picture 39" descr="icon of a person sitting on a chair">
            <a:extLst>
              <a:ext uri="{FF2B5EF4-FFF2-40B4-BE49-F238E27FC236}">
                <a16:creationId xmlns:a16="http://schemas.microsoft.com/office/drawing/2014/main" id="{084CE75E-78D3-2E9B-8CCA-6A543926A522}"/>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276419" y="2318995"/>
            <a:ext cx="1718721" cy="1718721"/>
          </a:xfrm>
          <a:prstGeom prst="rect">
            <a:avLst/>
          </a:prstGeom>
        </p:spPr>
      </p:pic>
      <p:pic>
        <p:nvPicPr>
          <p:cNvPr id="42" name="Picture 41" descr="Two people in conflict">
            <a:extLst>
              <a:ext uri="{FF2B5EF4-FFF2-40B4-BE49-F238E27FC236}">
                <a16:creationId xmlns:a16="http://schemas.microsoft.com/office/drawing/2014/main" id="{ADF99023-539D-E9DB-37F8-16BC0ECB20BD}"/>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207677" y="4461827"/>
            <a:ext cx="1769947" cy="1769947"/>
          </a:xfrm>
          <a:prstGeom prst="rect">
            <a:avLst/>
          </a:prstGeom>
        </p:spPr>
      </p:pic>
      <p:pic>
        <p:nvPicPr>
          <p:cNvPr id="44" name="Picture 43" descr="A head with a heart and a flower">
            <a:extLst>
              <a:ext uri="{FF2B5EF4-FFF2-40B4-BE49-F238E27FC236}">
                <a16:creationId xmlns:a16="http://schemas.microsoft.com/office/drawing/2014/main" id="{E0A9A8C5-948B-1B85-D584-44F614BF0BBC}"/>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7812199" y="242414"/>
            <a:ext cx="1690984" cy="1690984"/>
          </a:xfrm>
          <a:prstGeom prst="rect">
            <a:avLst/>
          </a:prstGeom>
        </p:spPr>
      </p:pic>
      <p:pic>
        <p:nvPicPr>
          <p:cNvPr id="46" name="Picture 45" descr="A head with a tangled line in it">
            <a:extLst>
              <a:ext uri="{FF2B5EF4-FFF2-40B4-BE49-F238E27FC236}">
                <a16:creationId xmlns:a16="http://schemas.microsoft.com/office/drawing/2014/main" id="{03650D66-FAD7-0FF3-B5F1-D0F9662C6335}"/>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10395157" y="274707"/>
            <a:ext cx="1604880" cy="1604880"/>
          </a:xfrm>
          <a:prstGeom prst="rect">
            <a:avLst/>
          </a:prstGeom>
        </p:spPr>
      </p:pic>
      <p:pic>
        <p:nvPicPr>
          <p:cNvPr id="50" name="Picture 49" descr="Person with unaligned gear above their head">
            <a:extLst>
              <a:ext uri="{FF2B5EF4-FFF2-40B4-BE49-F238E27FC236}">
                <a16:creationId xmlns:a16="http://schemas.microsoft.com/office/drawing/2014/main" id="{9DFC1C5B-1298-C943-F46E-FCA7EA8A6730}"/>
              </a:ext>
            </a:extLst>
          </p:cNvPr>
          <p:cNvPicPr>
            <a:picLocks noChangeAspect="1"/>
          </p:cNvPicPr>
          <p:nvPr/>
        </p:nvPicPr>
        <p:blipFill>
          <a:blip r:embed="rId13" cstate="print">
            <a:biLevel thresh="25000"/>
            <a:extLst>
              <a:ext uri="{BEBA8EAE-BF5A-486C-A8C5-ECC9F3942E4B}">
                <a14:imgProps xmlns:a14="http://schemas.microsoft.com/office/drawing/2010/main">
                  <a14:imgLayer r:embed="rId1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723081" y="2187008"/>
            <a:ext cx="1973618" cy="1973618"/>
          </a:xfrm>
          <a:prstGeom prst="rect">
            <a:avLst/>
          </a:prstGeom>
        </p:spPr>
      </p:pic>
      <p:pic>
        <p:nvPicPr>
          <p:cNvPr id="52" name="Picture 51" descr="A person standing next to a question mark">
            <a:extLst>
              <a:ext uri="{FF2B5EF4-FFF2-40B4-BE49-F238E27FC236}">
                <a16:creationId xmlns:a16="http://schemas.microsoft.com/office/drawing/2014/main" id="{D95C6B3C-D75A-6FC2-ED52-31F65A8B09D8}"/>
              </a:ext>
            </a:extLst>
          </p:cNvPr>
          <p:cNvPicPr>
            <a:picLocks noChangeAspect="1"/>
          </p:cNvPicPr>
          <p:nvPr/>
        </p:nvPicPr>
        <p:blipFill>
          <a:blip r:embed="rId15" cstate="print">
            <a:biLevel thresh="25000"/>
            <a:extLst>
              <a:ext uri="{28A0092B-C50C-407E-A947-70E740481C1C}">
                <a14:useLocalDpi xmlns:a14="http://schemas.microsoft.com/office/drawing/2010/main" val="0"/>
              </a:ext>
            </a:extLst>
          </a:blip>
          <a:stretch>
            <a:fillRect/>
          </a:stretch>
        </p:blipFill>
        <p:spPr>
          <a:xfrm>
            <a:off x="7812199" y="4391221"/>
            <a:ext cx="1983694" cy="1983694"/>
          </a:xfrm>
          <a:prstGeom prst="rect">
            <a:avLst/>
          </a:prstGeom>
        </p:spPr>
      </p:pic>
      <p:pic>
        <p:nvPicPr>
          <p:cNvPr id="56" name="Picture 55" descr="three people with one in a magnifying glass">
            <a:extLst>
              <a:ext uri="{FF2B5EF4-FFF2-40B4-BE49-F238E27FC236}">
                <a16:creationId xmlns:a16="http://schemas.microsoft.com/office/drawing/2014/main" id="{AE88643F-180E-5FD9-3EC2-2026CD513BF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27587" y="2303698"/>
            <a:ext cx="1878100" cy="1878100"/>
          </a:xfrm>
          <a:prstGeom prst="rect">
            <a:avLst/>
          </a:prstGeom>
        </p:spPr>
      </p:pic>
      <p:pic>
        <p:nvPicPr>
          <p:cNvPr id="58" name="Picture 57" descr="five people standing in a row">
            <a:extLst>
              <a:ext uri="{FF2B5EF4-FFF2-40B4-BE49-F238E27FC236}">
                <a16:creationId xmlns:a16="http://schemas.microsoft.com/office/drawing/2014/main" id="{E922053F-01A8-0B8A-55F0-71FAC90DA16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71444" y="4461827"/>
            <a:ext cx="1538622" cy="1538622"/>
          </a:xfrm>
          <a:prstGeom prst="rect">
            <a:avLst/>
          </a:prstGeom>
        </p:spPr>
      </p:pic>
    </p:spTree>
    <p:extLst>
      <p:ext uri="{BB962C8B-B14F-4D97-AF65-F5344CB8AC3E}">
        <p14:creationId xmlns:p14="http://schemas.microsoft.com/office/powerpoint/2010/main" val="143314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4" y="-336"/>
            <a:ext cx="12152967" cy="6858336"/>
            <a:chOff x="-3714" y="-336"/>
            <a:chExt cx="12152967" cy="6858336"/>
          </a:xfrm>
        </p:grpSpPr>
        <p:cxnSp>
          <p:nvCxnSpPr>
            <p:cNvPr id="13" name="Straight Connector 12"/>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Administration Icons </a:t>
            </a:r>
          </a:p>
        </p:txBody>
      </p:sp>
      <p:pic>
        <p:nvPicPr>
          <p:cNvPr id="3" name="Picture 2" descr="A black and white piece of paper with a pencil over 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21" y="183829"/>
            <a:ext cx="1828800" cy="1828800"/>
          </a:xfrm>
          <a:prstGeom prst="rect">
            <a:avLst/>
          </a:prstGeom>
        </p:spPr>
      </p:pic>
      <p:pic>
        <p:nvPicPr>
          <p:cNvPr id="5" name="Picture 4" descr="A data chart with black bars and a line graph above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21" y="2185472"/>
            <a:ext cx="1828800" cy="1828800"/>
          </a:xfrm>
          <a:prstGeom prst="rect">
            <a:avLst/>
          </a:prstGeom>
        </p:spPr>
      </p:pic>
      <p:pic>
        <p:nvPicPr>
          <p:cNvPr id="2" name="Picture 1" descr="A document with a check and an x over i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21" y="4343400"/>
            <a:ext cx="1828800" cy="1828800"/>
          </a:xfrm>
          <a:prstGeom prst="rect">
            <a:avLst/>
          </a:prstGeom>
        </p:spPr>
      </p:pic>
      <p:pic>
        <p:nvPicPr>
          <p:cNvPr id="6" name="Picture 5" descr="A black and white icon of a paper with a magnifying glass&#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618" y="183829"/>
            <a:ext cx="1828800" cy="1828800"/>
          </a:xfrm>
          <a:prstGeom prst="rect">
            <a:avLst/>
          </a:prstGeom>
        </p:spPr>
      </p:pic>
      <p:pic>
        <p:nvPicPr>
          <p:cNvPr id="7" name="Picture 6" descr="A document with a verified badge over it"/>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2689134" y="4331995"/>
            <a:ext cx="1828800" cy="1828800"/>
          </a:xfrm>
          <a:prstGeom prst="rect">
            <a:avLst/>
          </a:prstGeom>
        </p:spPr>
      </p:pic>
      <p:pic>
        <p:nvPicPr>
          <p:cNvPr id="8" name="Picture 7" descr="A black line drawing of a computer monitor with a wrench hovering over the bottom right corner "/>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268783" y="221547"/>
            <a:ext cx="1828800" cy="1828800"/>
          </a:xfrm>
          <a:prstGeom prst="rect">
            <a:avLst/>
          </a:prstGeom>
        </p:spPr>
      </p:pic>
      <p:pic>
        <p:nvPicPr>
          <p:cNvPr id="9" name="Picture 8" descr="A clipboard with a checklist and arrows to a person and back to the checklist."/>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2761618" y="2257912"/>
            <a:ext cx="1828800" cy="1828800"/>
          </a:xfrm>
          <a:prstGeom prst="rect">
            <a:avLst/>
          </a:prstGeom>
        </p:spPr>
      </p:pic>
      <p:pic>
        <p:nvPicPr>
          <p:cNvPr id="10" name="Picture 9" descr="An envelope icon"/>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5303928" y="4541167"/>
            <a:ext cx="1828800" cy="1441545"/>
          </a:xfrm>
          <a:prstGeom prst="rect">
            <a:avLst/>
          </a:prstGeom>
        </p:spPr>
      </p:pic>
      <p:pic>
        <p:nvPicPr>
          <p:cNvPr id="11" name="Picture 10" descr="An open book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0823" y="2257954"/>
            <a:ext cx="1828800" cy="1828800"/>
          </a:xfrm>
          <a:prstGeom prst="rect">
            <a:avLst/>
          </a:prstGeom>
        </p:spPr>
      </p:pic>
      <p:pic>
        <p:nvPicPr>
          <p:cNvPr id="20" name="Picture 19" descr="A black and white calendar logo">
            <a:extLst>
              <a:ext uri="{FF2B5EF4-FFF2-40B4-BE49-F238E27FC236}">
                <a16:creationId xmlns:a16="http://schemas.microsoft.com/office/drawing/2014/main" id="{14492B59-F2B2-69B8-D8C8-A464F67E60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4151" y="291347"/>
            <a:ext cx="1605907" cy="1605907"/>
          </a:xfrm>
          <a:prstGeom prst="rect">
            <a:avLst/>
          </a:prstGeom>
        </p:spPr>
      </p:pic>
      <p:pic>
        <p:nvPicPr>
          <p:cNvPr id="21" name="Picture 20" descr="A line drawing of a computer with a gear hoovering over the top right corner">
            <a:extLst>
              <a:ext uri="{FF2B5EF4-FFF2-40B4-BE49-F238E27FC236}">
                <a16:creationId xmlns:a16="http://schemas.microsoft.com/office/drawing/2014/main" id="{25C34BCF-D73A-DBF0-2B67-C2B3B052C3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93034" y="4300295"/>
            <a:ext cx="1828800" cy="1828800"/>
          </a:xfrm>
          <a:prstGeom prst="rect">
            <a:avLst/>
          </a:prstGeom>
        </p:spPr>
      </p:pic>
      <p:pic>
        <p:nvPicPr>
          <p:cNvPr id="22" name="Picture 21" descr="Gear and lines indicating change">
            <a:extLst>
              <a:ext uri="{FF2B5EF4-FFF2-40B4-BE49-F238E27FC236}">
                <a16:creationId xmlns:a16="http://schemas.microsoft.com/office/drawing/2014/main" id="{39EB8854-DE06-BFB0-D683-FF875FFD14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33374" y="2199454"/>
            <a:ext cx="1828800" cy="1828800"/>
          </a:xfrm>
          <a:prstGeom prst="rect">
            <a:avLst/>
          </a:prstGeom>
        </p:spPr>
      </p:pic>
      <p:pic>
        <p:nvPicPr>
          <p:cNvPr id="23" name="Picture 22" descr="A black and white combination of a lightbulb, gear, and magnifying glass">
            <a:extLst>
              <a:ext uri="{FF2B5EF4-FFF2-40B4-BE49-F238E27FC236}">
                <a16:creationId xmlns:a16="http://schemas.microsoft.com/office/drawing/2014/main" id="{B0E698BD-EB9C-ED67-AEFC-AEAE31C5FF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83286" y="139649"/>
            <a:ext cx="1828800" cy="1828800"/>
          </a:xfrm>
          <a:prstGeom prst="rect">
            <a:avLst/>
          </a:prstGeom>
        </p:spPr>
      </p:pic>
      <p:pic>
        <p:nvPicPr>
          <p:cNvPr id="24" name="Picture 23" descr="An outline of a clock with a smaller circle with a dollar sign on it">
            <a:extLst>
              <a:ext uri="{FF2B5EF4-FFF2-40B4-BE49-F238E27FC236}">
                <a16:creationId xmlns:a16="http://schemas.microsoft.com/office/drawing/2014/main" id="{A4794BF7-CEA2-3C17-0688-2A2C8B5E1A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83286" y="2244104"/>
            <a:ext cx="1828800" cy="1828800"/>
          </a:xfrm>
          <a:prstGeom prst="rect">
            <a:avLst/>
          </a:prstGeom>
        </p:spPr>
      </p:pic>
      <p:pic>
        <p:nvPicPr>
          <p:cNvPr id="26" name="Picture 25" descr="A line drawing of a piece of paper with a graduation cap in front of it">
            <a:extLst>
              <a:ext uri="{FF2B5EF4-FFF2-40B4-BE49-F238E27FC236}">
                <a16:creationId xmlns:a16="http://schemas.microsoft.com/office/drawing/2014/main" id="{080A0E65-5374-CAFD-F959-FE7B494A7B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46309" y="4369671"/>
            <a:ext cx="1767272" cy="1767272"/>
          </a:xfrm>
          <a:prstGeom prst="rect">
            <a:avLst/>
          </a:prstGeom>
        </p:spPr>
      </p:pic>
    </p:spTree>
    <p:extLst>
      <p:ext uri="{BB962C8B-B14F-4D97-AF65-F5344CB8AC3E}">
        <p14:creationId xmlns:p14="http://schemas.microsoft.com/office/powerpoint/2010/main" val="334229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Misc. Icons </a:t>
            </a:r>
          </a:p>
        </p:txBody>
      </p:sp>
      <p:pic>
        <p:nvPicPr>
          <p:cNvPr id="2" name="Picture 1" descr="Four black lines curling at the end to indicate wi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44" y="4371452"/>
            <a:ext cx="1828800" cy="1828800"/>
          </a:xfrm>
          <a:prstGeom prst="rect">
            <a:avLst/>
          </a:prstGeom>
        </p:spPr>
      </p:pic>
      <p:pic>
        <p:nvPicPr>
          <p:cNvPr id="4" name="Picture 3" descr="A dog bone with a paw print on one sid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439" y="2297839"/>
            <a:ext cx="1828800" cy="1828800"/>
          </a:xfrm>
          <a:prstGeom prst="rect">
            <a:avLst/>
          </a:prstGeom>
        </p:spPr>
      </p:pic>
      <p:pic>
        <p:nvPicPr>
          <p:cNvPr id="5" name="Picture 4" descr="A fork and a knif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432" y="2254744"/>
            <a:ext cx="1828800" cy="1828800"/>
          </a:xfrm>
          <a:prstGeom prst="rect">
            <a:avLst/>
          </a:prstGeom>
        </p:spPr>
      </p:pic>
      <p:pic>
        <p:nvPicPr>
          <p:cNvPr id="8" name="Picture 7" descr="A nametag that says &quot;hello my name is&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4533" y="479639"/>
            <a:ext cx="1828800" cy="1245007"/>
          </a:xfrm>
          <a:prstGeom prst="rect">
            <a:avLst/>
          </a:prstGeom>
        </p:spPr>
      </p:pic>
      <p:pic>
        <p:nvPicPr>
          <p:cNvPr id="21" name="Picture 20" descr="Two speech bubbles">
            <a:extLst>
              <a:ext uri="{FF2B5EF4-FFF2-40B4-BE49-F238E27FC236}">
                <a16:creationId xmlns:a16="http://schemas.microsoft.com/office/drawing/2014/main" id="{D9EE5A4F-806B-65DE-16F8-967A5A618B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7534" y="4321441"/>
            <a:ext cx="1828800" cy="1828800"/>
          </a:xfrm>
          <a:prstGeom prst="rect">
            <a:avLst/>
          </a:prstGeom>
        </p:spPr>
      </p:pic>
      <p:pic>
        <p:nvPicPr>
          <p:cNvPr id="22" name="Picture 21" descr="Two chains linked">
            <a:extLst>
              <a:ext uri="{FF2B5EF4-FFF2-40B4-BE49-F238E27FC236}">
                <a16:creationId xmlns:a16="http://schemas.microsoft.com/office/drawing/2014/main" id="{125F6A04-7A36-7226-C5F7-F11B86EB68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8458" y="137914"/>
            <a:ext cx="1828800" cy="1828800"/>
          </a:xfrm>
          <a:prstGeom prst="rect">
            <a:avLst/>
          </a:prstGeom>
        </p:spPr>
      </p:pic>
      <p:pic>
        <p:nvPicPr>
          <p:cNvPr id="23" name="Picture 22" descr="A target with an arrow coming out of the center bullseye">
            <a:extLst>
              <a:ext uri="{FF2B5EF4-FFF2-40B4-BE49-F238E27FC236}">
                <a16:creationId xmlns:a16="http://schemas.microsoft.com/office/drawing/2014/main" id="{F678BF6A-6372-4D27-0184-148A7ADE7A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7761" y="4317942"/>
            <a:ext cx="1828800" cy="1828800"/>
          </a:xfrm>
          <a:prstGeom prst="rect">
            <a:avLst/>
          </a:prstGeom>
        </p:spPr>
      </p:pic>
      <p:pic>
        <p:nvPicPr>
          <p:cNvPr id="24" name="Picture 23" descr="A black magnifying glass">
            <a:extLst>
              <a:ext uri="{FF2B5EF4-FFF2-40B4-BE49-F238E27FC236}">
                <a16:creationId xmlns:a16="http://schemas.microsoft.com/office/drawing/2014/main" id="{64BEB794-991E-E561-5558-9CABA2A63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5976" y="2202889"/>
            <a:ext cx="1828800" cy="1828800"/>
          </a:xfrm>
          <a:prstGeom prst="rect">
            <a:avLst/>
          </a:prstGeom>
        </p:spPr>
      </p:pic>
      <p:pic>
        <p:nvPicPr>
          <p:cNvPr id="26" name="Picture 25" descr="A question mark">
            <a:extLst>
              <a:ext uri="{FF2B5EF4-FFF2-40B4-BE49-F238E27FC236}">
                <a16:creationId xmlns:a16="http://schemas.microsoft.com/office/drawing/2014/main" id="{AAD053D9-604C-FD66-F018-69C0E7D2E7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1541" y="4371452"/>
            <a:ext cx="1828800" cy="1828800"/>
          </a:xfrm>
          <a:prstGeom prst="rect">
            <a:avLst/>
          </a:prstGeom>
        </p:spPr>
      </p:pic>
      <p:pic>
        <p:nvPicPr>
          <p:cNvPr id="28" name="Picture 27" descr="Two black speech bubbles with five stars below them">
            <a:extLst>
              <a:ext uri="{FF2B5EF4-FFF2-40B4-BE49-F238E27FC236}">
                <a16:creationId xmlns:a16="http://schemas.microsoft.com/office/drawing/2014/main" id="{BA1D3872-E90F-5395-6F46-5757E2EA65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558" y="137621"/>
            <a:ext cx="1876055" cy="1876055"/>
          </a:xfrm>
          <a:prstGeom prst="rect">
            <a:avLst/>
          </a:prstGeom>
        </p:spPr>
      </p:pic>
      <p:pic>
        <p:nvPicPr>
          <p:cNvPr id="29" name="Picture 28" descr="A black and white gift box&#10;&#10;Description automatically generated">
            <a:extLst>
              <a:ext uri="{FF2B5EF4-FFF2-40B4-BE49-F238E27FC236}">
                <a16:creationId xmlns:a16="http://schemas.microsoft.com/office/drawing/2014/main" id="{74080A2C-16E3-1618-739D-0FCABA29B0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389" y="2418897"/>
            <a:ext cx="1543524" cy="1543524"/>
          </a:xfrm>
          <a:prstGeom prst="rect">
            <a:avLst/>
          </a:prstGeom>
        </p:spPr>
      </p:pic>
      <p:pic>
        <p:nvPicPr>
          <p:cNvPr id="31" name="Picture 30" descr="Three chains with a break in the middle">
            <a:extLst>
              <a:ext uri="{FF2B5EF4-FFF2-40B4-BE49-F238E27FC236}">
                <a16:creationId xmlns:a16="http://schemas.microsoft.com/office/drawing/2014/main" id="{F7CD1D68-C1B5-D7B8-C6BD-E0FB0B28D9A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88959" y="199947"/>
            <a:ext cx="1828800" cy="1828800"/>
          </a:xfrm>
          <a:prstGeom prst="rect">
            <a:avLst/>
          </a:prstGeom>
        </p:spPr>
      </p:pic>
      <p:pic>
        <p:nvPicPr>
          <p:cNvPr id="32" name="Picture 31" descr="A black and white video camera&#10;&#10;Description automatically generated">
            <a:extLst>
              <a:ext uri="{FF2B5EF4-FFF2-40B4-BE49-F238E27FC236}">
                <a16:creationId xmlns:a16="http://schemas.microsoft.com/office/drawing/2014/main" id="{E4167BC5-D1C4-E213-213D-2B44682A14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20453" y="304439"/>
            <a:ext cx="1542418" cy="1542418"/>
          </a:xfrm>
          <a:prstGeom prst="rect">
            <a:avLst/>
          </a:prstGeom>
        </p:spPr>
      </p:pic>
      <p:pic>
        <p:nvPicPr>
          <p:cNvPr id="33" name="Picture 32" descr="A black circle with a grid on it indicating the web">
            <a:extLst>
              <a:ext uri="{FF2B5EF4-FFF2-40B4-BE49-F238E27FC236}">
                <a16:creationId xmlns:a16="http://schemas.microsoft.com/office/drawing/2014/main" id="{B5C593B8-2F7B-E348-F792-888717E032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73367" y="2337762"/>
            <a:ext cx="1662763" cy="1662763"/>
          </a:xfrm>
          <a:prstGeom prst="rect">
            <a:avLst/>
          </a:prstGeom>
        </p:spPr>
      </p:pic>
      <p:pic>
        <p:nvPicPr>
          <p:cNvPr id="7" name="Picture 6" descr="Exercise Weights Icon">
            <a:extLst>
              <a:ext uri="{FF2B5EF4-FFF2-40B4-BE49-F238E27FC236}">
                <a16:creationId xmlns:a16="http://schemas.microsoft.com/office/drawing/2014/main" id="{4CBAA361-ABBD-899A-4FC4-876E36D88028}"/>
              </a:ext>
            </a:extLst>
          </p:cNvPr>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10207331" y="4494004"/>
            <a:ext cx="1828799" cy="1828799"/>
          </a:xfrm>
          <a:prstGeom prst="rect">
            <a:avLst/>
          </a:prstGeom>
        </p:spPr>
      </p:pic>
    </p:spTree>
    <p:extLst>
      <p:ext uri="{BB962C8B-B14F-4D97-AF65-F5344CB8AC3E}">
        <p14:creationId xmlns:p14="http://schemas.microsoft.com/office/powerpoint/2010/main" val="387444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Misc. Icons </a:t>
            </a:r>
          </a:p>
        </p:txBody>
      </p:sp>
      <p:pic>
        <p:nvPicPr>
          <p:cNvPr id="7" name="Picture 6" descr="A yellow triangle with a white exclamation mark">
            <a:extLst>
              <a:ext uri="{FF2B5EF4-FFF2-40B4-BE49-F238E27FC236}">
                <a16:creationId xmlns:a16="http://schemas.microsoft.com/office/drawing/2014/main" id="{05DA439B-9BA8-7B12-4D29-16668B4FA8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15" y="162983"/>
            <a:ext cx="1783606" cy="1783606"/>
          </a:xfrm>
          <a:prstGeom prst="rect">
            <a:avLst/>
          </a:prstGeom>
        </p:spPr>
      </p:pic>
      <p:pic>
        <p:nvPicPr>
          <p:cNvPr id="10" name="Picture 9" descr="Yellow Button Icon">
            <a:extLst>
              <a:ext uri="{FF2B5EF4-FFF2-40B4-BE49-F238E27FC236}">
                <a16:creationId xmlns:a16="http://schemas.microsoft.com/office/drawing/2014/main" id="{D271D77D-421E-C512-F147-664F13EC2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325" y="283577"/>
            <a:ext cx="1542418" cy="1542418"/>
          </a:xfrm>
          <a:prstGeom prst="rect">
            <a:avLst/>
          </a:prstGeom>
        </p:spPr>
      </p:pic>
      <p:pic>
        <p:nvPicPr>
          <p:cNvPr id="19" name="Picture 18" descr="Camera Icon">
            <a:extLst>
              <a:ext uri="{FF2B5EF4-FFF2-40B4-BE49-F238E27FC236}">
                <a16:creationId xmlns:a16="http://schemas.microsoft.com/office/drawing/2014/main" id="{5D732035-4E79-E401-70A4-A97803E5A6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090" y="246410"/>
            <a:ext cx="1579585" cy="1579585"/>
          </a:xfrm>
          <a:prstGeom prst="rect">
            <a:avLst/>
          </a:prstGeom>
        </p:spPr>
      </p:pic>
      <p:pic>
        <p:nvPicPr>
          <p:cNvPr id="25" name="Picture 24" descr="Atom Icon">
            <a:extLst>
              <a:ext uri="{FF2B5EF4-FFF2-40B4-BE49-F238E27FC236}">
                <a16:creationId xmlns:a16="http://schemas.microsoft.com/office/drawing/2014/main" id="{84989589-4008-E1C4-FB47-BC5A907D618E}"/>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876143" y="196413"/>
            <a:ext cx="1716745" cy="1716745"/>
          </a:xfrm>
          <a:prstGeom prst="rect">
            <a:avLst/>
          </a:prstGeom>
        </p:spPr>
      </p:pic>
      <p:pic>
        <p:nvPicPr>
          <p:cNvPr id="30" name="Picture 29" descr="A light bulb with an &quot;I&quot; in it for Information">
            <a:extLst>
              <a:ext uri="{FF2B5EF4-FFF2-40B4-BE49-F238E27FC236}">
                <a16:creationId xmlns:a16="http://schemas.microsoft.com/office/drawing/2014/main" id="{D0EA9BE2-4901-FBC0-3D57-CDE65123EA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023" y="2530460"/>
            <a:ext cx="1278674" cy="1278674"/>
          </a:xfrm>
          <a:prstGeom prst="rect">
            <a:avLst/>
          </a:prstGeom>
        </p:spPr>
      </p:pic>
      <p:pic>
        <p:nvPicPr>
          <p:cNvPr id="35" name="Picture 34" descr="A light bulb with a brain and a light bulb">
            <a:extLst>
              <a:ext uri="{FF2B5EF4-FFF2-40B4-BE49-F238E27FC236}">
                <a16:creationId xmlns:a16="http://schemas.microsoft.com/office/drawing/2014/main" id="{389332CB-A60A-E29D-4C11-CE3151620C43}"/>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2727483" y="2293746"/>
            <a:ext cx="1752102" cy="1752102"/>
          </a:xfrm>
          <a:prstGeom prst="rect">
            <a:avLst/>
          </a:prstGeom>
        </p:spPr>
      </p:pic>
      <p:pic>
        <p:nvPicPr>
          <p:cNvPr id="41" name="Picture 40" descr="Prohibition Sign">
            <a:extLst>
              <a:ext uri="{FF2B5EF4-FFF2-40B4-BE49-F238E27FC236}">
                <a16:creationId xmlns:a16="http://schemas.microsoft.com/office/drawing/2014/main" id="{C18673DC-2652-53F5-9469-AF6BBD7815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0779" y="2279814"/>
            <a:ext cx="1870756" cy="1870756"/>
          </a:xfrm>
          <a:prstGeom prst="rect">
            <a:avLst/>
          </a:prstGeom>
        </p:spPr>
      </p:pic>
    </p:spTree>
    <p:extLst>
      <p:ext uri="{BB962C8B-B14F-4D97-AF65-F5344CB8AC3E}">
        <p14:creationId xmlns:p14="http://schemas.microsoft.com/office/powerpoint/2010/main" val="355436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Hand and Arm Icons</a:t>
            </a:r>
          </a:p>
        </p:txBody>
      </p:sp>
      <p:pic>
        <p:nvPicPr>
          <p:cNvPr id="9" name="Picture 8" descr="An finger touching the center of an interactive map visual"/>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239270" y="2301933"/>
            <a:ext cx="1828800" cy="1828800"/>
          </a:xfrm>
          <a:prstGeom prst="rect">
            <a:avLst/>
          </a:prstGeom>
        </p:spPr>
      </p:pic>
      <p:pic>
        <p:nvPicPr>
          <p:cNvPr id="18" name="Picture 17" descr="Two hands being raised up">
            <a:extLst>
              <a:ext uri="{FF2B5EF4-FFF2-40B4-BE49-F238E27FC236}">
                <a16:creationId xmlns:a16="http://schemas.microsoft.com/office/drawing/2014/main" id="{C02151E9-E733-F704-ACDC-5F18C2FAEBF0}"/>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61113" y="4484562"/>
            <a:ext cx="1592935" cy="1592935"/>
          </a:xfrm>
          <a:prstGeom prst="rect">
            <a:avLst/>
          </a:prstGeom>
        </p:spPr>
      </p:pic>
      <p:pic>
        <p:nvPicPr>
          <p:cNvPr id="19" name="Picture 18" descr="A circle with four arms holding each other">
            <a:extLst>
              <a:ext uri="{FF2B5EF4-FFF2-40B4-BE49-F238E27FC236}">
                <a16:creationId xmlns:a16="http://schemas.microsoft.com/office/drawing/2014/main" id="{2D6881D0-05D2-C2C0-178E-0C1A28B602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420" y="140386"/>
            <a:ext cx="1828800" cy="1828800"/>
          </a:xfrm>
          <a:prstGeom prst="rect">
            <a:avLst/>
          </a:prstGeom>
        </p:spPr>
      </p:pic>
      <p:pic>
        <p:nvPicPr>
          <p:cNvPr id="20" name="Picture 19" descr="A hand pulling down on a gear ">
            <a:extLst>
              <a:ext uri="{FF2B5EF4-FFF2-40B4-BE49-F238E27FC236}">
                <a16:creationId xmlns:a16="http://schemas.microsoft.com/office/drawing/2014/main" id="{DF93BC95-2E7C-A58D-A754-1E37402F9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9134" y="22454"/>
            <a:ext cx="1828800" cy="1828800"/>
          </a:xfrm>
          <a:prstGeom prst="rect">
            <a:avLst/>
          </a:prstGeom>
        </p:spPr>
      </p:pic>
      <p:pic>
        <p:nvPicPr>
          <p:cNvPr id="7" name="Picture 6" descr="A black and white image of hands shaking&#10;&#10;Description automatically generated">
            <a:extLst>
              <a:ext uri="{FF2B5EF4-FFF2-40B4-BE49-F238E27FC236}">
                <a16:creationId xmlns:a16="http://schemas.microsoft.com/office/drawing/2014/main" id="{7474F922-95B0-BBBB-4B89-5EDCA7544C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963" y="2287987"/>
            <a:ext cx="1924971" cy="1924971"/>
          </a:xfrm>
          <a:prstGeom prst="rect">
            <a:avLst/>
          </a:prstGeom>
        </p:spPr>
      </p:pic>
      <p:pic>
        <p:nvPicPr>
          <p:cNvPr id="25" name="Picture 24" descr="A hand pointing at you">
            <a:extLst>
              <a:ext uri="{FF2B5EF4-FFF2-40B4-BE49-F238E27FC236}">
                <a16:creationId xmlns:a16="http://schemas.microsoft.com/office/drawing/2014/main" id="{7C7C18E7-B62C-69BE-78AF-D4B2EE7819BC}"/>
              </a:ext>
            </a:extLst>
          </p:cNvPr>
          <p:cNvPicPr>
            <a:picLocks noChangeAspect="1"/>
          </p:cNvPicPr>
          <p:nvPr/>
        </p:nvPicPr>
        <p:blipFill>
          <a:blip r:embed="rId8" cstate="print">
            <a:biLevel thresh="25000"/>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tretch>
            <a:fillRect/>
          </a:stretch>
        </p:blipFill>
        <p:spPr>
          <a:xfrm>
            <a:off x="2816148" y="4474906"/>
            <a:ext cx="1485569" cy="1485569"/>
          </a:xfrm>
          <a:prstGeom prst="rect">
            <a:avLst/>
          </a:prstGeom>
        </p:spPr>
      </p:pic>
      <p:pic>
        <p:nvPicPr>
          <p:cNvPr id="4" name="Picture 3" descr="Thumbs Up Icon">
            <a:extLst>
              <a:ext uri="{FF2B5EF4-FFF2-40B4-BE49-F238E27FC236}">
                <a16:creationId xmlns:a16="http://schemas.microsoft.com/office/drawing/2014/main" id="{4F67C64D-D4F6-C6D2-44AB-337A5D3B32A4}"/>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254826" y="208204"/>
            <a:ext cx="1693165" cy="1693165"/>
          </a:xfrm>
          <a:prstGeom prst="rect">
            <a:avLst/>
          </a:prstGeom>
        </p:spPr>
      </p:pic>
      <p:pic>
        <p:nvPicPr>
          <p:cNvPr id="6" name="Picture 5" descr="All hands in icon">
            <a:extLst>
              <a:ext uri="{FF2B5EF4-FFF2-40B4-BE49-F238E27FC236}">
                <a16:creationId xmlns:a16="http://schemas.microsoft.com/office/drawing/2014/main" id="{A4B515DE-7CAA-27B3-BD71-961838E27804}"/>
              </a:ext>
            </a:extLst>
          </p:cNvPr>
          <p:cNvPicPr>
            <a:picLocks noChangeAspect="1"/>
          </p:cNvPicPr>
          <p:nvPr/>
        </p:nvPicPr>
        <p:blipFill>
          <a:blip r:embed="rId11" cstate="print">
            <a:biLevel thresh="50000"/>
            <a:extLst>
              <a:ext uri="{28A0092B-C50C-407E-A947-70E740481C1C}">
                <a14:useLocalDpi xmlns:a14="http://schemas.microsoft.com/office/drawing/2010/main" val="0"/>
              </a:ext>
            </a:extLst>
          </a:blip>
          <a:stretch>
            <a:fillRect/>
          </a:stretch>
        </p:blipFill>
        <p:spPr>
          <a:xfrm>
            <a:off x="5111390" y="2207311"/>
            <a:ext cx="1924972" cy="1924972"/>
          </a:xfrm>
          <a:prstGeom prst="rect">
            <a:avLst/>
          </a:prstGeom>
        </p:spPr>
      </p:pic>
      <p:pic>
        <p:nvPicPr>
          <p:cNvPr id="10" name="Picture 9" descr="Handshake Icon">
            <a:extLst>
              <a:ext uri="{FF2B5EF4-FFF2-40B4-BE49-F238E27FC236}">
                <a16:creationId xmlns:a16="http://schemas.microsoft.com/office/drawing/2014/main" id="{0AB61005-0306-D534-340D-39053FDA3BD3}"/>
              </a:ext>
            </a:extLst>
          </p:cNvPr>
          <p:cNvPicPr>
            <a:picLocks noChangeAspect="1"/>
          </p:cNvPicPr>
          <p:nvPr/>
        </p:nvPicPr>
        <p:blipFill>
          <a:blip r:embed="rId12" cstate="print">
            <a:biLevel thresh="50000"/>
            <a:extLst>
              <a:ext uri="{28A0092B-C50C-407E-A947-70E740481C1C}">
                <a14:useLocalDpi xmlns:a14="http://schemas.microsoft.com/office/drawing/2010/main" val="0"/>
              </a:ext>
            </a:extLst>
          </a:blip>
          <a:stretch>
            <a:fillRect/>
          </a:stretch>
        </p:blipFill>
        <p:spPr>
          <a:xfrm>
            <a:off x="5186335" y="4439712"/>
            <a:ext cx="1808063" cy="1808063"/>
          </a:xfrm>
          <a:prstGeom prst="rect">
            <a:avLst/>
          </a:prstGeom>
        </p:spPr>
      </p:pic>
    </p:spTree>
    <p:extLst>
      <p:ext uri="{BB962C8B-B14F-4D97-AF65-F5344CB8AC3E}">
        <p14:creationId xmlns:p14="http://schemas.microsoft.com/office/powerpoint/2010/main" val="83787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World Icons </a:t>
            </a:r>
          </a:p>
        </p:txBody>
      </p:sp>
      <p:pic>
        <p:nvPicPr>
          <p:cNvPr id="28" name="Picture 27" descr="Map Icon">
            <a:extLst>
              <a:ext uri="{FF2B5EF4-FFF2-40B4-BE49-F238E27FC236}">
                <a16:creationId xmlns:a16="http://schemas.microsoft.com/office/drawing/2014/main" id="{FA6D34CE-A5E9-403F-1F8D-878B5C1CED45}"/>
              </a:ext>
            </a:extLst>
          </p:cNvPr>
          <p:cNvPicPr>
            <a:picLocks noChangeAspect="1"/>
          </p:cNvPicPr>
          <p:nvPr/>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3910" y="0"/>
            <a:ext cx="2157929" cy="2157929"/>
          </a:xfrm>
          <a:prstGeom prst="rect">
            <a:avLst/>
          </a:prstGeom>
        </p:spPr>
      </p:pic>
      <p:pic>
        <p:nvPicPr>
          <p:cNvPr id="29" name="Picture 28" descr="Compass Icon">
            <a:extLst>
              <a:ext uri="{FF2B5EF4-FFF2-40B4-BE49-F238E27FC236}">
                <a16:creationId xmlns:a16="http://schemas.microsoft.com/office/drawing/2014/main" id="{74589A22-2453-89A3-3EA8-F9F028310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833" y="164564"/>
            <a:ext cx="1828800" cy="1828800"/>
          </a:xfrm>
          <a:prstGeom prst="rect">
            <a:avLst/>
          </a:prstGeom>
        </p:spPr>
      </p:pic>
      <p:pic>
        <p:nvPicPr>
          <p:cNvPr id="30" name="Picture 29" descr="Columns">
            <a:extLst>
              <a:ext uri="{FF2B5EF4-FFF2-40B4-BE49-F238E27FC236}">
                <a16:creationId xmlns:a16="http://schemas.microsoft.com/office/drawing/2014/main" id="{9082DC9E-9E4D-DB48-BCAE-A22C161DBE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632" y="164564"/>
            <a:ext cx="1828800" cy="1828800"/>
          </a:xfrm>
          <a:prstGeom prst="rect">
            <a:avLst/>
          </a:prstGeom>
        </p:spPr>
      </p:pic>
      <p:pic>
        <p:nvPicPr>
          <p:cNvPr id="31" name="Picture 30" descr="Black outline of the globe with people standing on different continents">
            <a:extLst>
              <a:ext uri="{FF2B5EF4-FFF2-40B4-BE49-F238E27FC236}">
                <a16:creationId xmlns:a16="http://schemas.microsoft.com/office/drawing/2014/main" id="{50FB0079-BB3A-E565-5780-3019B994A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15" y="2233039"/>
            <a:ext cx="1828800" cy="1828800"/>
          </a:xfrm>
          <a:prstGeom prst="rect">
            <a:avLst/>
          </a:prstGeom>
        </p:spPr>
      </p:pic>
      <p:pic>
        <p:nvPicPr>
          <p:cNvPr id="4" name="Picture 3" descr="Location Pin Icon">
            <a:extLst>
              <a:ext uri="{FF2B5EF4-FFF2-40B4-BE49-F238E27FC236}">
                <a16:creationId xmlns:a16="http://schemas.microsoft.com/office/drawing/2014/main" id="{5807A409-816B-F7E7-1B96-AD6FE853DF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4877" y="2222775"/>
            <a:ext cx="1940592" cy="1940592"/>
          </a:xfrm>
          <a:prstGeom prst="rect">
            <a:avLst/>
          </a:prstGeom>
        </p:spPr>
      </p:pic>
    </p:spTree>
    <p:extLst>
      <p:ext uri="{BB962C8B-B14F-4D97-AF65-F5344CB8AC3E}">
        <p14:creationId xmlns:p14="http://schemas.microsoft.com/office/powerpoint/2010/main" val="256915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Icon Library Intro</a:t>
            </a:r>
          </a:p>
        </p:txBody>
      </p:sp>
      <p:sp>
        <p:nvSpPr>
          <p:cNvPr id="3" name="Content Placeholder 2"/>
          <p:cNvSpPr>
            <a:spLocks noGrp="1"/>
          </p:cNvSpPr>
          <p:nvPr>
            <p:ph idx="1"/>
          </p:nvPr>
        </p:nvSpPr>
        <p:spPr>
          <a:xfrm>
            <a:off x="586441" y="1813671"/>
            <a:ext cx="11019118" cy="4885951"/>
          </a:xfrm>
        </p:spPr>
        <p:txBody>
          <a:bodyPr>
            <a:normAutofit fontScale="62500" lnSpcReduction="20000"/>
          </a:bodyPr>
          <a:lstStyle/>
          <a:p>
            <a:pPr marL="0" indent="0">
              <a:buNone/>
            </a:pPr>
            <a:r>
              <a:rPr lang="en-US" b="1" u="sng" dirty="0"/>
              <a:t>What</a:t>
            </a:r>
            <a:r>
              <a:rPr lang="en-US" b="1" dirty="0"/>
              <a:t> is this icon library for?</a:t>
            </a:r>
          </a:p>
          <a:p>
            <a:pPr marL="0" indent="0">
              <a:buNone/>
            </a:pPr>
            <a:r>
              <a:rPr lang="en-US" dirty="0"/>
              <a:t>Use this resource to add visual interest to your course slide decks, learner workbooks, and other documents. </a:t>
            </a:r>
          </a:p>
          <a:p>
            <a:pPr marL="0" indent="0">
              <a:buNone/>
            </a:pPr>
            <a:endParaRPr lang="en-US" dirty="0"/>
          </a:p>
          <a:p>
            <a:pPr marL="0" indent="0" algn="just">
              <a:buNone/>
            </a:pPr>
            <a:r>
              <a:rPr lang="en-US" b="1" u="sng" dirty="0"/>
              <a:t>Why</a:t>
            </a:r>
            <a:r>
              <a:rPr lang="en-US" b="1" dirty="0"/>
              <a:t> should I use this icon library?</a:t>
            </a:r>
            <a:r>
              <a:rPr lang="en-US" dirty="0"/>
              <a:t> </a:t>
            </a:r>
          </a:p>
          <a:p>
            <a:pPr marL="0" indent="0">
              <a:buNone/>
            </a:pPr>
            <a:r>
              <a:rPr lang="en-US" dirty="0"/>
              <a:t>Course slides should be simple and engaging! Using icons and images is a great way to draw in your audience and help them remember parts of the course by association with easy-to-understand images. </a:t>
            </a:r>
          </a:p>
          <a:p>
            <a:pPr marL="0" indent="0">
              <a:buNone/>
            </a:pPr>
            <a:r>
              <a:rPr lang="en-US" dirty="0"/>
              <a:t>This should also ensure that the pre-written Alternative Text stays with the image, but to be sure, there’s a guide on how to check this on slide 4. </a:t>
            </a:r>
          </a:p>
          <a:p>
            <a:endParaRPr lang="en-US" dirty="0"/>
          </a:p>
          <a:p>
            <a:pPr marL="0" indent="0">
              <a:buNone/>
            </a:pPr>
            <a:r>
              <a:rPr lang="en-US" b="1" u="sng" dirty="0"/>
              <a:t>How</a:t>
            </a:r>
            <a:r>
              <a:rPr lang="en-US" b="1" dirty="0"/>
              <a:t> to use this icon library?</a:t>
            </a:r>
          </a:p>
          <a:p>
            <a:pPr marL="0" indent="0">
              <a:buNone/>
            </a:pPr>
            <a:r>
              <a:rPr lang="en-US" dirty="0"/>
              <a:t>Simply select, copy and paste the icon you want into your desired document/slide/etc., and resize as needed. </a:t>
            </a:r>
          </a:p>
          <a:p>
            <a:pPr marL="0" indent="0">
              <a:buNone/>
            </a:pPr>
            <a:endParaRPr lang="en-US" dirty="0"/>
          </a:p>
          <a:p>
            <a:pPr marL="0" indent="0">
              <a:buNone/>
            </a:pPr>
            <a:r>
              <a:rPr lang="en-US" b="1" dirty="0"/>
              <a:t>Questions?</a:t>
            </a:r>
          </a:p>
          <a:p>
            <a:pPr marL="0" indent="0">
              <a:buNone/>
            </a:pPr>
            <a:r>
              <a:rPr lang="en-US" dirty="0"/>
              <a:t>In need of an icon that’s not included here? Reach out to </a:t>
            </a:r>
            <a:r>
              <a:rPr lang="en-US" dirty="0">
                <a:hlinkClick r:id="rId2"/>
              </a:rPr>
              <a:t>OrganizationalDevelopment@cityofmadison.com</a:t>
            </a:r>
            <a:r>
              <a:rPr lang="en-US" dirty="0"/>
              <a:t> and we can help find or create one for you! We will add it to this ever-growing library for others to use. </a:t>
            </a:r>
          </a:p>
        </p:txBody>
      </p:sp>
      <p:sp>
        <p:nvSpPr>
          <p:cNvPr id="6" name="Rectangle 5">
            <a:extLst>
              <a:ext uri="{FF2B5EF4-FFF2-40B4-BE49-F238E27FC236}">
                <a16:creationId xmlns:a16="http://schemas.microsoft.com/office/drawing/2014/main" id="{53A95396-65F1-021D-B173-EE773FC7F064}"/>
              </a:ext>
            </a:extLst>
          </p:cNvPr>
          <p:cNvSpPr/>
          <p:nvPr/>
        </p:nvSpPr>
        <p:spPr>
          <a:xfrm>
            <a:off x="-9652" y="3333"/>
            <a:ext cx="12201652" cy="16840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3600" b="1" dirty="0"/>
              <a:t>Icon Library Intro</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1974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Reminders for When You Use Icons/Images:</a:t>
            </a:r>
          </a:p>
        </p:txBody>
      </p:sp>
      <p:sp>
        <p:nvSpPr>
          <p:cNvPr id="3" name="Content Placeholder 2"/>
          <p:cNvSpPr>
            <a:spLocks noGrp="1"/>
          </p:cNvSpPr>
          <p:nvPr>
            <p:ph idx="1"/>
          </p:nvPr>
        </p:nvSpPr>
        <p:spPr>
          <a:xfrm>
            <a:off x="586441" y="1973061"/>
            <a:ext cx="11019118" cy="4436127"/>
          </a:xfrm>
        </p:spPr>
        <p:txBody>
          <a:bodyPr>
            <a:noAutofit/>
          </a:bodyPr>
          <a:lstStyle/>
          <a:p>
            <a:pPr marR="0" lvl="0">
              <a:lnSpc>
                <a:spcPct val="107000"/>
              </a:lnSpc>
              <a:spcBef>
                <a:spcPts val="0"/>
              </a:spcBef>
              <a:spcAft>
                <a:spcPts val="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Use the </a:t>
            </a:r>
            <a:r>
              <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City of Madison Photo Library</a:t>
            </a:r>
            <a:r>
              <a:rPr lang="en-US" sz="1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find images you can use for free and without external owner permission.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Ensure you’re using Alternative Text </a:t>
            </a:r>
            <a:r>
              <a:rPr lang="en-US" sz="1800" dirty="0">
                <a:effectLst/>
                <a:latin typeface="Calibri" panose="020F0502020204030204" pitchFamily="34" charset="0"/>
                <a:ea typeface="Calibri" panose="020F0502020204030204" pitchFamily="34" charset="0"/>
                <a:cs typeface="Times New Roman" panose="02020603050405020304" pitchFamily="18" charset="0"/>
              </a:rPr>
              <a:t>on all images and icons </a:t>
            </a:r>
            <a:r>
              <a:rPr lang="en-US" sz="1800" i="1" dirty="0">
                <a:latin typeface="Calibri" panose="020F0502020204030204" pitchFamily="34" charset="0"/>
                <a:ea typeface="Calibri" panose="020F0502020204030204" pitchFamily="34" charset="0"/>
                <a:cs typeface="Times New Roman" panose="02020603050405020304" pitchFamily="18" charset="0"/>
              </a:rPr>
              <a:t>– you can find a guide on the next slides for how to add Alt. Text.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Use the </a:t>
            </a:r>
            <a:r>
              <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City of Madison Brand Guide</a:t>
            </a:r>
            <a:endParaRPr lang="en-US" sz="18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no requirement to use City of Madison branding colors, but if you’re compelled to, use the style guide hyperlinked above to find color values to change text, shapes, and other items.</a:t>
            </a:r>
          </a:p>
          <a:p>
            <a:pPr marR="0" lvl="1">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City of Madison Logos</a:t>
            </a:r>
            <a:endParaRPr lang="en-US" sz="1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City of Madison official logos found on the webpage above for use in your course materials. </a:t>
            </a:r>
          </a:p>
        </p:txBody>
      </p:sp>
      <p:sp>
        <p:nvSpPr>
          <p:cNvPr id="6" name="Rectangle 5">
            <a:extLst>
              <a:ext uri="{FF2B5EF4-FFF2-40B4-BE49-F238E27FC236}">
                <a16:creationId xmlns:a16="http://schemas.microsoft.com/office/drawing/2014/main" id="{A01BD918-740F-8925-BE75-95A421010F56}"/>
              </a:ext>
            </a:extLst>
          </p:cNvPr>
          <p:cNvSpPr/>
          <p:nvPr/>
        </p:nvSpPr>
        <p:spPr>
          <a:xfrm>
            <a:off x="-9652" y="0"/>
            <a:ext cx="12201652" cy="16840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3600" b="1" dirty="0"/>
              <a:t>Reminders for When You Use Icons/Images:</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8227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Alternative Text (Alt-Text) Background</a:t>
            </a:r>
          </a:p>
        </p:txBody>
      </p:sp>
      <p:sp>
        <p:nvSpPr>
          <p:cNvPr id="3" name="Content Placeholder 2"/>
          <p:cNvSpPr>
            <a:spLocks noGrp="1"/>
          </p:cNvSpPr>
          <p:nvPr>
            <p:ph idx="1"/>
          </p:nvPr>
        </p:nvSpPr>
        <p:spPr>
          <a:xfrm>
            <a:off x="474216" y="2003178"/>
            <a:ext cx="11203808" cy="4351338"/>
          </a:xfrm>
        </p:spPr>
        <p:txBody>
          <a:bodyPr>
            <a:normAutofit/>
          </a:bodyPr>
          <a:lstStyle/>
          <a:p>
            <a:r>
              <a:rPr lang="en-US" dirty="0"/>
              <a:t>Also called “Alt Tags” or “Alt Descriptions”, Alt Text is the written copy that appears in place of an image on a webpage if the image fails to load on a user’s screen. </a:t>
            </a:r>
          </a:p>
          <a:p>
            <a:endParaRPr lang="en-US" dirty="0"/>
          </a:p>
          <a:p>
            <a:r>
              <a:rPr lang="en-US" dirty="0"/>
              <a:t>This text also helps screen reading tools describe images to visually impaired learners. </a:t>
            </a:r>
          </a:p>
          <a:p>
            <a:pPr marL="0" indent="0">
              <a:buNone/>
            </a:pPr>
            <a:endParaRPr lang="en-US" dirty="0"/>
          </a:p>
        </p:txBody>
      </p:sp>
      <p:sp>
        <p:nvSpPr>
          <p:cNvPr id="6" name="Rectangle 5">
            <a:extLst>
              <a:ext uri="{FF2B5EF4-FFF2-40B4-BE49-F238E27FC236}">
                <a16:creationId xmlns:a16="http://schemas.microsoft.com/office/drawing/2014/main" id="{908448DE-6912-33EF-43F4-ACC752508A4A}"/>
              </a:ext>
            </a:extLst>
          </p:cNvPr>
          <p:cNvSpPr/>
          <p:nvPr/>
        </p:nvSpPr>
        <p:spPr>
          <a:xfrm>
            <a:off x="0" y="0"/>
            <a:ext cx="12201652" cy="16840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3600" b="1" dirty="0"/>
              <a:t>Alternative Text (Alt-Text) Background</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2470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Alternative Text (Alt-Text) in </a:t>
            </a:r>
            <a:r>
              <a:rPr lang="en-US" sz="3200" b="1" u="sng" dirty="0"/>
              <a:t>Microsoft 2016 Products</a:t>
            </a:r>
          </a:p>
        </p:txBody>
      </p:sp>
      <p:sp>
        <p:nvSpPr>
          <p:cNvPr id="5" name="Content Placeholder 4"/>
          <p:cNvSpPr>
            <a:spLocks noGrp="1"/>
          </p:cNvSpPr>
          <p:nvPr>
            <p:ph idx="1"/>
          </p:nvPr>
        </p:nvSpPr>
        <p:spPr>
          <a:xfrm>
            <a:off x="772459" y="2028825"/>
            <a:ext cx="8090647" cy="4351338"/>
          </a:xfrm>
        </p:spPr>
        <p:txBody>
          <a:bodyPr>
            <a:normAutofit fontScale="77500" lnSpcReduction="20000"/>
          </a:bodyPr>
          <a:lstStyle/>
          <a:p>
            <a:pPr marL="0" indent="0" algn="ctr">
              <a:buNone/>
            </a:pPr>
            <a:r>
              <a:rPr lang="en-US" b="1" dirty="0"/>
              <a:t>How to ensure your image/icon has Alt Text:</a:t>
            </a:r>
          </a:p>
          <a:p>
            <a:pPr marL="514350" indent="-514350">
              <a:buFont typeface="+mj-lt"/>
              <a:buAutoNum type="arabicPeriod"/>
            </a:pPr>
            <a:r>
              <a:rPr lang="en-US" dirty="0"/>
              <a:t>Once your image has been inserted, uploaded, or dragged-and-dropped into your presentation, right click on the image</a:t>
            </a:r>
          </a:p>
          <a:p>
            <a:pPr marL="514350" indent="-514350">
              <a:buFont typeface="+mj-lt"/>
              <a:buAutoNum type="arabicPeriod"/>
            </a:pPr>
            <a:r>
              <a:rPr lang="en-US" dirty="0"/>
              <a:t>Select “Format Picture”… from the menu</a:t>
            </a:r>
          </a:p>
          <a:p>
            <a:pPr marL="514350" indent="-514350">
              <a:buFont typeface="+mj-lt"/>
              <a:buAutoNum type="arabicPeriod"/>
            </a:pPr>
            <a:r>
              <a:rPr lang="en-US" dirty="0"/>
              <a:t>A new panel should pop up on the right-hand side of your PowerPoint, titled “Format Shape”</a:t>
            </a:r>
          </a:p>
          <a:p>
            <a:pPr marL="514350" indent="-514350">
              <a:buFont typeface="+mj-lt"/>
              <a:buAutoNum type="arabicPeriod"/>
            </a:pPr>
            <a:r>
              <a:rPr lang="en-US" dirty="0"/>
              <a:t>Select the “Size &amp; Properties” icon (it looks like this         )</a:t>
            </a:r>
          </a:p>
          <a:p>
            <a:pPr marL="514350" indent="-514350">
              <a:buFont typeface="+mj-lt"/>
              <a:buAutoNum type="arabicPeriod"/>
            </a:pPr>
            <a:r>
              <a:rPr lang="en-US" dirty="0"/>
              <a:t>Select the arrow next to “Alt Text” to expand the editing area</a:t>
            </a:r>
          </a:p>
          <a:p>
            <a:pPr marL="514350" indent="-514350">
              <a:buFont typeface="+mj-lt"/>
              <a:buAutoNum type="arabicPeriod"/>
            </a:pPr>
            <a:r>
              <a:rPr lang="en-US" dirty="0"/>
              <a:t>Add in your image title and description here</a:t>
            </a:r>
          </a:p>
          <a:p>
            <a:endParaRPr lang="en-US" dirty="0"/>
          </a:p>
          <a:p>
            <a:pPr marL="0" indent="0">
              <a:buNone/>
            </a:pPr>
            <a:r>
              <a:rPr lang="en-US" dirty="0"/>
              <a:t>Check out </a:t>
            </a:r>
            <a:r>
              <a:rPr lang="en-US" dirty="0">
                <a:hlinkClick r:id="rId2"/>
              </a:rPr>
              <a:t>this resource </a:t>
            </a:r>
            <a:r>
              <a:rPr lang="en-US" dirty="0"/>
              <a:t>for guidance and ideas on how to write a great Alt-Text description.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283" y="1981013"/>
            <a:ext cx="1476477" cy="272729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0189602" y="4362561"/>
            <a:ext cx="1787245" cy="2238451"/>
          </a:xfrm>
          <a:prstGeom prst="rect">
            <a:avLst/>
          </a:prstGeom>
          <a:ln>
            <a:solidFill>
              <a:schemeClr val="tx1"/>
            </a:solidFill>
          </a:ln>
        </p:spPr>
      </p:pic>
      <p:pic>
        <p:nvPicPr>
          <p:cNvPr id="9" name="Picture 8"/>
          <p:cNvPicPr>
            <a:picLocks noChangeAspect="1"/>
          </p:cNvPicPr>
          <p:nvPr/>
        </p:nvPicPr>
        <p:blipFill rotWithShape="1">
          <a:blip r:embed="rId4"/>
          <a:srcRect l="28002" t="7492" r="59762" b="82884"/>
          <a:stretch/>
        </p:blipFill>
        <p:spPr>
          <a:xfrm>
            <a:off x="7243773" y="3810047"/>
            <a:ext cx="400423" cy="394447"/>
          </a:xfrm>
          <a:prstGeom prst="rect">
            <a:avLst/>
          </a:prstGeom>
          <a:ln>
            <a:solidFill>
              <a:schemeClr val="tx1"/>
            </a:solidFill>
          </a:ln>
        </p:spPr>
      </p:pic>
      <p:sp>
        <p:nvSpPr>
          <p:cNvPr id="6" name="Rectangle 5">
            <a:extLst>
              <a:ext uri="{FF2B5EF4-FFF2-40B4-BE49-F238E27FC236}">
                <a16:creationId xmlns:a16="http://schemas.microsoft.com/office/drawing/2014/main" id="{42DFF499-C7E3-E65E-6168-A1BA1A9EBD99}"/>
              </a:ext>
            </a:extLst>
          </p:cNvPr>
          <p:cNvSpPr/>
          <p:nvPr/>
        </p:nvSpPr>
        <p:spPr>
          <a:xfrm>
            <a:off x="8863106" y="4007270"/>
            <a:ext cx="1847204" cy="19475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4AAF52E-C36D-8611-DE16-C094254352B7}"/>
              </a:ext>
            </a:extLst>
          </p:cNvPr>
          <p:cNvSpPr/>
          <p:nvPr/>
        </p:nvSpPr>
        <p:spPr>
          <a:xfrm>
            <a:off x="-9652" y="-919"/>
            <a:ext cx="12201652" cy="16840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3600" b="1" dirty="0"/>
              <a:t>Alternative Text (Alt-Text) in </a:t>
            </a:r>
            <a:r>
              <a:rPr lang="en-US" sz="3600" b="1" u="sng" dirty="0"/>
              <a:t>Microsoft 2016 Products</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8884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Alternative Text (Alt-Text) in </a:t>
            </a:r>
            <a:r>
              <a:rPr lang="en-US" sz="3200" b="1" u="sng" dirty="0"/>
              <a:t>Microsoft 365 Products</a:t>
            </a:r>
          </a:p>
        </p:txBody>
      </p:sp>
      <p:sp>
        <p:nvSpPr>
          <p:cNvPr id="5" name="Content Placeholder 4"/>
          <p:cNvSpPr>
            <a:spLocks noGrp="1"/>
          </p:cNvSpPr>
          <p:nvPr>
            <p:ph idx="1"/>
          </p:nvPr>
        </p:nvSpPr>
        <p:spPr>
          <a:xfrm>
            <a:off x="772459" y="2028825"/>
            <a:ext cx="8090647" cy="4351338"/>
          </a:xfrm>
        </p:spPr>
        <p:txBody>
          <a:bodyPr>
            <a:normAutofit fontScale="85000" lnSpcReduction="20000"/>
          </a:bodyPr>
          <a:lstStyle/>
          <a:p>
            <a:pPr marL="0" indent="0" algn="ctr">
              <a:buNone/>
            </a:pPr>
            <a:r>
              <a:rPr lang="en-US" b="1" dirty="0"/>
              <a:t>How to ensure your image/icon has Alt Text:</a:t>
            </a:r>
          </a:p>
          <a:p>
            <a:pPr marL="514350" indent="-514350">
              <a:buFont typeface="+mj-lt"/>
              <a:buAutoNum type="arabicPeriod"/>
            </a:pPr>
            <a:r>
              <a:rPr lang="en-US" dirty="0"/>
              <a:t>Once your image has been inserted, uploaded, or dragged-and-dropped into your presentation, right click on the image</a:t>
            </a:r>
          </a:p>
          <a:p>
            <a:pPr marL="514350" indent="-514350">
              <a:buFont typeface="+mj-lt"/>
              <a:buAutoNum type="arabicPeriod"/>
            </a:pPr>
            <a:r>
              <a:rPr lang="en-US" dirty="0"/>
              <a:t>Select “View Alt Text”… from the menu</a:t>
            </a:r>
          </a:p>
          <a:p>
            <a:pPr marL="514350" indent="-514350">
              <a:buFont typeface="+mj-lt"/>
              <a:buAutoNum type="arabicPeriod"/>
            </a:pPr>
            <a:r>
              <a:rPr lang="en-US" dirty="0"/>
              <a:t>A new panel should pop up on the right-hand side of your PowerPoint, titled “Alt Text”</a:t>
            </a:r>
          </a:p>
          <a:p>
            <a:pPr marL="514350" indent="-514350">
              <a:buFont typeface="+mj-lt"/>
              <a:buAutoNum type="arabicPeriod"/>
            </a:pPr>
            <a:r>
              <a:rPr lang="en-US" dirty="0"/>
              <a:t>Follow the instructions to create an Alt Text description of your image. </a:t>
            </a:r>
          </a:p>
          <a:p>
            <a:endParaRPr lang="en-US" dirty="0"/>
          </a:p>
          <a:p>
            <a:pPr marL="0" indent="0">
              <a:buNone/>
            </a:pPr>
            <a:r>
              <a:rPr lang="en-US" dirty="0"/>
              <a:t>Check out </a:t>
            </a:r>
            <a:r>
              <a:rPr lang="en-US" dirty="0">
                <a:hlinkClick r:id="rId2"/>
              </a:rPr>
              <a:t>this resource </a:t>
            </a:r>
            <a:r>
              <a:rPr lang="en-US" dirty="0"/>
              <a:t>for guidance and ideas on how to write a great Alt-Text description. </a:t>
            </a:r>
          </a:p>
        </p:txBody>
      </p:sp>
      <p:pic>
        <p:nvPicPr>
          <p:cNvPr id="4" name="Picture 3" descr="A screenshot of a computer&#10;&#10;Description automatically generated">
            <a:extLst>
              <a:ext uri="{FF2B5EF4-FFF2-40B4-BE49-F238E27FC236}">
                <a16:creationId xmlns:a16="http://schemas.microsoft.com/office/drawing/2014/main" id="{E0C3E08B-3E1F-9CB0-4BF5-50BCA984C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299" y="2159364"/>
            <a:ext cx="1676242" cy="3686215"/>
          </a:xfrm>
          <a:prstGeom prst="rect">
            <a:avLst/>
          </a:prstGeom>
          <a:ln>
            <a:solidFill>
              <a:schemeClr val="accent1"/>
            </a:solidFill>
          </a:ln>
        </p:spPr>
      </p:pic>
      <p:sp>
        <p:nvSpPr>
          <p:cNvPr id="6" name="Rectangle 5">
            <a:extLst>
              <a:ext uri="{FF2B5EF4-FFF2-40B4-BE49-F238E27FC236}">
                <a16:creationId xmlns:a16="http://schemas.microsoft.com/office/drawing/2014/main" id="{1A7DB135-912C-434D-5290-74580DEBE393}"/>
              </a:ext>
            </a:extLst>
          </p:cNvPr>
          <p:cNvSpPr/>
          <p:nvPr/>
        </p:nvSpPr>
        <p:spPr>
          <a:xfrm>
            <a:off x="9657818" y="4945626"/>
            <a:ext cx="1847204" cy="19475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01A005-8366-1D6E-5FBA-8ADD85F3A055}"/>
              </a:ext>
            </a:extLst>
          </p:cNvPr>
          <p:cNvSpPr/>
          <p:nvPr/>
        </p:nvSpPr>
        <p:spPr>
          <a:xfrm>
            <a:off x="-9652" y="0"/>
            <a:ext cx="12201652" cy="16840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3600" b="1" dirty="0"/>
              <a:t>Alternative Text (Alt-Text) in </a:t>
            </a:r>
            <a:r>
              <a:rPr lang="en-US" sz="3600" b="1" u="sng" dirty="0"/>
              <a:t>Microsoft 365 Products</a:t>
            </a:r>
            <a:endParaRPr lang="en-US" sz="36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9766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Change Icon Color</a:t>
            </a:r>
          </a:p>
        </p:txBody>
      </p:sp>
      <p:sp>
        <p:nvSpPr>
          <p:cNvPr id="5" name="Content Placeholder 4"/>
          <p:cNvSpPr>
            <a:spLocks noGrp="1"/>
          </p:cNvSpPr>
          <p:nvPr>
            <p:ph idx="1"/>
          </p:nvPr>
        </p:nvSpPr>
        <p:spPr>
          <a:xfrm>
            <a:off x="772459" y="2028825"/>
            <a:ext cx="10859102" cy="4351338"/>
          </a:xfrm>
        </p:spPr>
        <p:txBody>
          <a:bodyPr>
            <a:normAutofit/>
          </a:bodyPr>
          <a:lstStyle/>
          <a:p>
            <a:pPr marL="0" indent="0">
              <a:buNone/>
            </a:pPr>
            <a:r>
              <a:rPr lang="en-US" sz="1800" dirty="0"/>
              <a:t>You’ll notice most of the icons in this library are black. If you want to change the color, you can easily do so by following the steps below: </a:t>
            </a:r>
          </a:p>
          <a:p>
            <a:pPr marL="0" indent="0">
              <a:buNone/>
            </a:pPr>
            <a:r>
              <a:rPr lang="en-US" sz="1800" i="1" dirty="0"/>
              <a:t>Note, to stick to City of Madison branding, using the Course Building Slide Deck Template provided by OD will ensure the colors are pre-loaded into the deck. </a:t>
            </a:r>
          </a:p>
          <a:p>
            <a:pPr marL="0" indent="0" algn="ctr">
              <a:buNone/>
            </a:pPr>
            <a:r>
              <a:rPr lang="en-US" sz="1800" b="1" dirty="0"/>
              <a:t>How to change your image/icon color:</a:t>
            </a:r>
          </a:p>
          <a:p>
            <a:pPr marL="514350" indent="-514350">
              <a:buFont typeface="+mj-lt"/>
              <a:buAutoNum type="arabicPeriod"/>
            </a:pPr>
            <a:r>
              <a:rPr lang="en-US" sz="1800" dirty="0"/>
              <a:t>Once your image has been inserted, uploaded, or dragged-and-dropped into your presentation, select the image</a:t>
            </a:r>
          </a:p>
          <a:p>
            <a:pPr marL="514350" indent="-514350">
              <a:buFont typeface="+mj-lt"/>
              <a:buAutoNum type="arabicPeriod"/>
            </a:pPr>
            <a:r>
              <a:rPr lang="en-US" sz="1800" dirty="0"/>
              <a:t>This will prompt a new tab on the top-bar of your PowerPoint / Word window titled “Picture Format”</a:t>
            </a:r>
          </a:p>
          <a:p>
            <a:pPr marL="514350" indent="-514350">
              <a:buFont typeface="+mj-lt"/>
              <a:buAutoNum type="arabicPeriod"/>
            </a:pPr>
            <a:r>
              <a:rPr lang="en-US" sz="1800" dirty="0"/>
              <a:t>Select “Picture Format”, then select the “Color” button on the ribbon</a:t>
            </a:r>
          </a:p>
          <a:p>
            <a:pPr marL="514350" indent="-514350">
              <a:buFont typeface="+mj-lt"/>
              <a:buAutoNum type="arabicPeriod"/>
            </a:pPr>
            <a:r>
              <a:rPr lang="en-US" sz="1800" dirty="0"/>
              <a:t>Under “Recolor”, several variations will show to re-color within the City of Madison brand colors </a:t>
            </a:r>
          </a:p>
          <a:p>
            <a:pPr marL="514350" indent="-514350">
              <a:buFont typeface="+mj-lt"/>
              <a:buAutoNum type="arabicPeriod"/>
            </a:pPr>
            <a:r>
              <a:rPr lang="en-US" sz="1800" dirty="0"/>
              <a:t>Select the color you want, and you should be set! </a:t>
            </a:r>
          </a:p>
          <a:p>
            <a:pPr marL="971550" lvl="1" indent="-514350">
              <a:buFont typeface="+mj-lt"/>
              <a:buAutoNum type="arabicPeriod"/>
            </a:pPr>
            <a:endParaRPr lang="en-US" sz="1400" dirty="0"/>
          </a:p>
          <a:p>
            <a:pPr marL="514350" indent="-514350">
              <a:buFont typeface="+mj-lt"/>
              <a:buAutoNum type="arabicPeriod"/>
            </a:pPr>
            <a:endParaRPr lang="en-US" sz="1800" dirty="0"/>
          </a:p>
        </p:txBody>
      </p:sp>
      <p:pic>
        <p:nvPicPr>
          <p:cNvPr id="6" name="Picture 5">
            <a:extLst>
              <a:ext uri="{FF2B5EF4-FFF2-40B4-BE49-F238E27FC236}">
                <a16:creationId xmlns:a16="http://schemas.microsoft.com/office/drawing/2014/main" id="{763E659E-125C-04F0-81A9-66E8638BE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293" y="4595653"/>
            <a:ext cx="428685" cy="724001"/>
          </a:xfrm>
          <a:prstGeom prst="rect">
            <a:avLst/>
          </a:prstGeom>
        </p:spPr>
      </p:pic>
      <p:sp>
        <p:nvSpPr>
          <p:cNvPr id="3" name="Rectangle 2">
            <a:extLst>
              <a:ext uri="{FF2B5EF4-FFF2-40B4-BE49-F238E27FC236}">
                <a16:creationId xmlns:a16="http://schemas.microsoft.com/office/drawing/2014/main" id="{CDF05757-EA3C-31BE-246E-BE3354B38FEA}"/>
              </a:ext>
            </a:extLst>
          </p:cNvPr>
          <p:cNvSpPr/>
          <p:nvPr/>
        </p:nvSpPr>
        <p:spPr>
          <a:xfrm>
            <a:off x="0" y="0"/>
            <a:ext cx="12201652" cy="16840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3600" b="1" dirty="0">
                <a:latin typeface="Source Sans Pro" panose="020B0503030403020204" pitchFamily="34" charset="0"/>
                <a:ea typeface="Source Sans Pro" panose="020B0503030403020204" pitchFamily="34" charset="0"/>
              </a:rPr>
              <a:t>How to Change Icon Color</a:t>
            </a:r>
          </a:p>
        </p:txBody>
      </p:sp>
    </p:spTree>
    <p:extLst>
      <p:ext uri="{BB962C8B-B14F-4D97-AF65-F5344CB8AC3E}">
        <p14:creationId xmlns:p14="http://schemas.microsoft.com/office/powerpoint/2010/main" val="415633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 name="Rectangle: Rounded Corners 27">
            <a:extLst>
              <a:ext uri="{FF2B5EF4-FFF2-40B4-BE49-F238E27FC236}">
                <a16:creationId xmlns:a16="http://schemas.microsoft.com/office/drawing/2014/main" id="{F465D419-E262-34EA-E229-95177006058C}"/>
              </a:ext>
            </a:extLst>
          </p:cNvPr>
          <p:cNvSpPr/>
          <p:nvPr/>
        </p:nvSpPr>
        <p:spPr>
          <a:xfrm>
            <a:off x="15536" y="4288233"/>
            <a:ext cx="2272160" cy="201168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City of Madison Logos</a:t>
            </a:r>
          </a:p>
        </p:txBody>
      </p:sp>
      <p:pic>
        <p:nvPicPr>
          <p:cNvPr id="7" name="Picture 6" descr="City of Madison Logo">
            <a:extLst>
              <a:ext uri="{FF2B5EF4-FFF2-40B4-BE49-F238E27FC236}">
                <a16:creationId xmlns:a16="http://schemas.microsoft.com/office/drawing/2014/main" id="{4BAF8DF9-484A-AC8D-FF07-E27903874E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39" y="-77002"/>
            <a:ext cx="2286000" cy="2286000"/>
          </a:xfrm>
          <a:prstGeom prst="rect">
            <a:avLst/>
          </a:prstGeom>
        </p:spPr>
      </p:pic>
      <p:pic>
        <p:nvPicPr>
          <p:cNvPr id="22" name="Picture 21" descr="City of Madison Logo">
            <a:extLst>
              <a:ext uri="{FF2B5EF4-FFF2-40B4-BE49-F238E27FC236}">
                <a16:creationId xmlns:a16="http://schemas.microsoft.com/office/drawing/2014/main" id="{86D71361-C52D-563F-11A0-3B5D1722C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9" y="2075605"/>
            <a:ext cx="2286000" cy="2286000"/>
          </a:xfrm>
          <a:prstGeom prst="rect">
            <a:avLst/>
          </a:prstGeom>
        </p:spPr>
      </p:pic>
      <p:sp>
        <p:nvSpPr>
          <p:cNvPr id="54" name="Rectangle: Rounded Corners 53">
            <a:extLst>
              <a:ext uri="{FF2B5EF4-FFF2-40B4-BE49-F238E27FC236}">
                <a16:creationId xmlns:a16="http://schemas.microsoft.com/office/drawing/2014/main" id="{CB460FA1-88C9-E1E8-08FA-E4396806AC76}"/>
              </a:ext>
            </a:extLst>
          </p:cNvPr>
          <p:cNvSpPr/>
          <p:nvPr/>
        </p:nvSpPr>
        <p:spPr>
          <a:xfrm>
            <a:off x="2373019" y="4275488"/>
            <a:ext cx="2412550" cy="201168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4398E784-DCE5-BB49-DAA0-05FF41AB5457}"/>
              </a:ext>
            </a:extLst>
          </p:cNvPr>
          <p:cNvSpPr/>
          <p:nvPr/>
        </p:nvSpPr>
        <p:spPr>
          <a:xfrm>
            <a:off x="4901726" y="4273343"/>
            <a:ext cx="2412550" cy="201168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C4BBE64B-9432-6510-9926-48EAF46556D9}"/>
              </a:ext>
            </a:extLst>
          </p:cNvPr>
          <p:cNvSpPr/>
          <p:nvPr/>
        </p:nvSpPr>
        <p:spPr>
          <a:xfrm>
            <a:off x="7431230" y="4273343"/>
            <a:ext cx="2544470" cy="201168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E374AB2-F865-C223-0967-46048ADFAFA6}"/>
              </a:ext>
            </a:extLst>
          </p:cNvPr>
          <p:cNvSpPr/>
          <p:nvPr/>
        </p:nvSpPr>
        <p:spPr>
          <a:xfrm>
            <a:off x="10065505" y="4293255"/>
            <a:ext cx="2083747" cy="201168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7" name="Picture 26" descr="City of Madison Logo">
            <a:extLst>
              <a:ext uri="{FF2B5EF4-FFF2-40B4-BE49-F238E27FC236}">
                <a16:creationId xmlns:a16="http://schemas.microsoft.com/office/drawing/2014/main" id="{A1D08958-63A7-F100-38A2-D7C013BF7D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25" t="12000" r="9572" b="9901"/>
          <a:stretch/>
        </p:blipFill>
        <p:spPr>
          <a:xfrm>
            <a:off x="254282" y="4462079"/>
            <a:ext cx="1815150" cy="1785348"/>
          </a:xfrm>
          <a:prstGeom prst="rect">
            <a:avLst/>
          </a:prstGeom>
        </p:spPr>
      </p:pic>
      <p:pic>
        <p:nvPicPr>
          <p:cNvPr id="31" name="Picture 30" descr="City of Madison Logo">
            <a:extLst>
              <a:ext uri="{FF2B5EF4-FFF2-40B4-BE49-F238E27FC236}">
                <a16:creationId xmlns:a16="http://schemas.microsoft.com/office/drawing/2014/main" id="{458FE7FA-02DA-DB03-82CD-4120353522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2309" y="4310609"/>
            <a:ext cx="1917849" cy="1989304"/>
          </a:xfrm>
          <a:prstGeom prst="rect">
            <a:avLst/>
          </a:prstGeom>
        </p:spPr>
      </p:pic>
      <p:pic>
        <p:nvPicPr>
          <p:cNvPr id="33" name="Picture 32" descr="City of Madison Logo">
            <a:extLst>
              <a:ext uri="{FF2B5EF4-FFF2-40B4-BE49-F238E27FC236}">
                <a16:creationId xmlns:a16="http://schemas.microsoft.com/office/drawing/2014/main" id="{C3980FFD-2E7D-2D42-952C-984DB005BF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9095" y="2154941"/>
            <a:ext cx="1920240" cy="1991784"/>
          </a:xfrm>
          <a:prstGeom prst="rect">
            <a:avLst/>
          </a:prstGeom>
        </p:spPr>
      </p:pic>
      <p:pic>
        <p:nvPicPr>
          <p:cNvPr id="35" name="Picture 34" descr="City of Madison Logo">
            <a:extLst>
              <a:ext uri="{FF2B5EF4-FFF2-40B4-BE49-F238E27FC236}">
                <a16:creationId xmlns:a16="http://schemas.microsoft.com/office/drawing/2014/main" id="{009BD1C5-99C7-F84C-ABF4-147DAA70F8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7008" y="61397"/>
            <a:ext cx="1920240" cy="1991784"/>
          </a:xfrm>
          <a:prstGeom prst="rect">
            <a:avLst/>
          </a:prstGeom>
        </p:spPr>
      </p:pic>
      <p:pic>
        <p:nvPicPr>
          <p:cNvPr id="37" name="Picture 36" descr="City of Madison Logo">
            <a:extLst>
              <a:ext uri="{FF2B5EF4-FFF2-40B4-BE49-F238E27FC236}">
                <a16:creationId xmlns:a16="http://schemas.microsoft.com/office/drawing/2014/main" id="{C044BA13-03B6-3B2A-1B1D-6CCC2CB5A6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9356" y="4861717"/>
            <a:ext cx="2222500" cy="914400"/>
          </a:xfrm>
          <a:prstGeom prst="rect">
            <a:avLst/>
          </a:prstGeom>
        </p:spPr>
      </p:pic>
      <p:pic>
        <p:nvPicPr>
          <p:cNvPr id="39" name="Picture 38" descr="City of Madison Logo">
            <a:extLst>
              <a:ext uri="{FF2B5EF4-FFF2-40B4-BE49-F238E27FC236}">
                <a16:creationId xmlns:a16="http://schemas.microsoft.com/office/drawing/2014/main" id="{B0512FDE-3F8A-9C62-8041-9E09E8921F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9356" y="608798"/>
            <a:ext cx="2222500" cy="914400"/>
          </a:xfrm>
          <a:prstGeom prst="rect">
            <a:avLst/>
          </a:prstGeom>
        </p:spPr>
      </p:pic>
      <p:pic>
        <p:nvPicPr>
          <p:cNvPr id="41" name="Picture 40" descr="City of Madison Logo">
            <a:extLst>
              <a:ext uri="{FF2B5EF4-FFF2-40B4-BE49-F238E27FC236}">
                <a16:creationId xmlns:a16="http://schemas.microsoft.com/office/drawing/2014/main" id="{068D5570-5666-EA3D-1D6C-BA4828DCD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64823" y="2768190"/>
            <a:ext cx="2222500" cy="914400"/>
          </a:xfrm>
          <a:prstGeom prst="rect">
            <a:avLst/>
          </a:prstGeom>
        </p:spPr>
      </p:pic>
      <p:pic>
        <p:nvPicPr>
          <p:cNvPr id="43" name="Picture 42" descr="City of Madison Logo">
            <a:extLst>
              <a:ext uri="{FF2B5EF4-FFF2-40B4-BE49-F238E27FC236}">
                <a16:creationId xmlns:a16="http://schemas.microsoft.com/office/drawing/2014/main" id="{6543A4CF-1B5D-A577-AFF2-64CC39FCB8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05178" y="4861717"/>
            <a:ext cx="2457338" cy="636058"/>
          </a:xfrm>
          <a:prstGeom prst="rect">
            <a:avLst/>
          </a:prstGeom>
        </p:spPr>
      </p:pic>
      <p:pic>
        <p:nvPicPr>
          <p:cNvPr id="45" name="Picture 44" descr="City of Madison Logo">
            <a:extLst>
              <a:ext uri="{FF2B5EF4-FFF2-40B4-BE49-F238E27FC236}">
                <a16:creationId xmlns:a16="http://schemas.microsoft.com/office/drawing/2014/main" id="{470B4A5F-1515-24E4-B8BF-E7FB2386C5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9518" y="765070"/>
            <a:ext cx="2444747" cy="632799"/>
          </a:xfrm>
          <a:prstGeom prst="rect">
            <a:avLst/>
          </a:prstGeom>
        </p:spPr>
      </p:pic>
      <p:pic>
        <p:nvPicPr>
          <p:cNvPr id="47" name="Picture 46" descr="City of Madison Logo">
            <a:extLst>
              <a:ext uri="{FF2B5EF4-FFF2-40B4-BE49-F238E27FC236}">
                <a16:creationId xmlns:a16="http://schemas.microsoft.com/office/drawing/2014/main" id="{7C8FDB86-7A51-7B16-6A6A-DAFE8391EC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53410" y="2768190"/>
            <a:ext cx="2437550" cy="630936"/>
          </a:xfrm>
          <a:prstGeom prst="rect">
            <a:avLst/>
          </a:prstGeom>
        </p:spPr>
      </p:pic>
      <p:pic>
        <p:nvPicPr>
          <p:cNvPr id="49" name="Picture 48" descr="City of Madison Logo">
            <a:extLst>
              <a:ext uri="{FF2B5EF4-FFF2-40B4-BE49-F238E27FC236}">
                <a16:creationId xmlns:a16="http://schemas.microsoft.com/office/drawing/2014/main" id="{4B21EA8E-B8C4-8F6C-FF2B-00F56727A4E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10053" y="5122646"/>
            <a:ext cx="1805966" cy="313073"/>
          </a:xfrm>
          <a:prstGeom prst="rect">
            <a:avLst/>
          </a:prstGeom>
        </p:spPr>
      </p:pic>
      <p:pic>
        <p:nvPicPr>
          <p:cNvPr id="51" name="Picture 50" descr="City of Madison Logo">
            <a:extLst>
              <a:ext uri="{FF2B5EF4-FFF2-40B4-BE49-F238E27FC236}">
                <a16:creationId xmlns:a16="http://schemas.microsoft.com/office/drawing/2014/main" id="{0D2D5875-EC93-3089-E7B5-9877007F10C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23878" y="965158"/>
            <a:ext cx="2097644" cy="363636"/>
          </a:xfrm>
          <a:prstGeom prst="rect">
            <a:avLst/>
          </a:prstGeom>
        </p:spPr>
      </p:pic>
      <p:pic>
        <p:nvPicPr>
          <p:cNvPr id="53" name="Picture 52" descr="City of Madison Logo">
            <a:extLst>
              <a:ext uri="{FF2B5EF4-FFF2-40B4-BE49-F238E27FC236}">
                <a16:creationId xmlns:a16="http://schemas.microsoft.com/office/drawing/2014/main" id="{E064FC68-F735-00FB-5BDF-C84C781C4C8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23878" y="3018899"/>
            <a:ext cx="2097644" cy="363637"/>
          </a:xfrm>
          <a:prstGeom prst="rect">
            <a:avLst/>
          </a:prstGeom>
        </p:spPr>
      </p:pic>
    </p:spTree>
    <p:extLst>
      <p:ext uri="{BB962C8B-B14F-4D97-AF65-F5344CB8AC3E}">
        <p14:creationId xmlns:p14="http://schemas.microsoft.com/office/powerpoint/2010/main" val="289093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14" y="-336"/>
            <a:ext cx="12152967" cy="6858336"/>
            <a:chOff x="-3714" y="-336"/>
            <a:chExt cx="12152967" cy="6858336"/>
          </a:xfrm>
        </p:grpSpPr>
        <p:cxnSp>
          <p:nvCxnSpPr>
            <p:cNvPr id="12" name="Straight Connector 11"/>
            <p:cNvCxnSpPr/>
            <p:nvPr/>
          </p:nvCxnSpPr>
          <p:spPr>
            <a:xfrm flipH="1">
              <a:off x="233229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0170"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72646" y="-336"/>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034071" y="0"/>
              <a:ext cx="0" cy="6858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53" y="2113201"/>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14" y="4228212"/>
              <a:ext cx="121158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45043"/>
            <a:ext cx="12192000" cy="5129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Common Company Icons</a:t>
            </a:r>
          </a:p>
        </p:txBody>
      </p:sp>
      <p:pic>
        <p:nvPicPr>
          <p:cNvPr id="4" name="Picture 3" descr="Twitter Logo">
            <a:extLst>
              <a:ext uri="{FF2B5EF4-FFF2-40B4-BE49-F238E27FC236}">
                <a16:creationId xmlns:a16="http://schemas.microsoft.com/office/drawing/2014/main" id="{F98EBEE4-8296-D606-F038-6F41F7360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44" y="4673738"/>
            <a:ext cx="1371600" cy="1371600"/>
          </a:xfrm>
          <a:prstGeom prst="rect">
            <a:avLst/>
          </a:prstGeom>
        </p:spPr>
      </p:pic>
      <p:pic>
        <p:nvPicPr>
          <p:cNvPr id="6" name="Picture 5" descr="Facebook Logo">
            <a:extLst>
              <a:ext uri="{FF2B5EF4-FFF2-40B4-BE49-F238E27FC236}">
                <a16:creationId xmlns:a16="http://schemas.microsoft.com/office/drawing/2014/main" id="{530121A5-0FAA-6519-5979-90654437C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271" y="2489596"/>
            <a:ext cx="1371600" cy="1371600"/>
          </a:xfrm>
          <a:prstGeom prst="rect">
            <a:avLst/>
          </a:prstGeom>
        </p:spPr>
      </p:pic>
      <p:pic>
        <p:nvPicPr>
          <p:cNvPr id="8" name="Picture 7" descr="Instagram Logo&#10;">
            <a:extLst>
              <a:ext uri="{FF2B5EF4-FFF2-40B4-BE49-F238E27FC236}">
                <a16:creationId xmlns:a16="http://schemas.microsoft.com/office/drawing/2014/main" id="{F4AB8B20-6F01-781A-44A6-81602E4BFE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60" y="348248"/>
            <a:ext cx="1371600" cy="1371600"/>
          </a:xfrm>
          <a:prstGeom prst="rect">
            <a:avLst/>
          </a:prstGeom>
        </p:spPr>
      </p:pic>
      <p:pic>
        <p:nvPicPr>
          <p:cNvPr id="10" name="Picture 9" descr="Survey Monkey Logo&#10;">
            <a:extLst>
              <a:ext uri="{FF2B5EF4-FFF2-40B4-BE49-F238E27FC236}">
                <a16:creationId xmlns:a16="http://schemas.microsoft.com/office/drawing/2014/main" id="{37204FB8-0C9C-0DFF-FBC9-E3B91E67D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7656" y="348248"/>
            <a:ext cx="1477180" cy="1477180"/>
          </a:xfrm>
          <a:prstGeom prst="rect">
            <a:avLst/>
          </a:prstGeom>
        </p:spPr>
      </p:pic>
      <p:pic>
        <p:nvPicPr>
          <p:cNvPr id="19" name="Picture 18" descr="The letters TED in bright red and block format. ">
            <a:extLst>
              <a:ext uri="{FF2B5EF4-FFF2-40B4-BE49-F238E27FC236}">
                <a16:creationId xmlns:a16="http://schemas.microsoft.com/office/drawing/2014/main" id="{76CA6EFE-83E2-2185-E841-254BBDABFD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503" y="2848610"/>
            <a:ext cx="1779938" cy="653571"/>
          </a:xfrm>
          <a:prstGeom prst="rect">
            <a:avLst/>
          </a:prstGeom>
        </p:spPr>
      </p:pic>
      <p:pic>
        <p:nvPicPr>
          <p:cNvPr id="5" name="Picture 4" descr="Bucky Badger Logo">
            <a:extLst>
              <a:ext uri="{FF2B5EF4-FFF2-40B4-BE49-F238E27FC236}">
                <a16:creationId xmlns:a16="http://schemas.microsoft.com/office/drawing/2014/main" id="{49C62F98-D281-7D3D-FCCD-6EF208412C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3585" y="203928"/>
            <a:ext cx="1398834" cy="1799833"/>
          </a:xfrm>
          <a:prstGeom prst="rect">
            <a:avLst/>
          </a:prstGeom>
        </p:spPr>
      </p:pic>
      <p:pic>
        <p:nvPicPr>
          <p:cNvPr id="9" name="Picture 8" descr="Information Bubble">
            <a:extLst>
              <a:ext uri="{FF2B5EF4-FFF2-40B4-BE49-F238E27FC236}">
                <a16:creationId xmlns:a16="http://schemas.microsoft.com/office/drawing/2014/main" id="{08A5DDA8-4EED-F51A-255F-543D2EE1C046}"/>
              </a:ext>
            </a:extLst>
          </p:cNvPr>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10263652" y="2332080"/>
            <a:ext cx="1698767" cy="1698767"/>
          </a:xfrm>
          <a:prstGeom prst="rect">
            <a:avLst/>
          </a:prstGeom>
        </p:spPr>
      </p:pic>
      <p:pic>
        <p:nvPicPr>
          <p:cNvPr id="20" name="Picture 19" descr="Heart and Thumbs Up Bubbles">
            <a:extLst>
              <a:ext uri="{FF2B5EF4-FFF2-40B4-BE49-F238E27FC236}">
                <a16:creationId xmlns:a16="http://schemas.microsoft.com/office/drawing/2014/main" id="{C384349B-F9CF-B300-DEDE-DF2FE4B6269E}"/>
              </a:ext>
            </a:extLst>
          </p:cNvPr>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10419390" y="4738873"/>
            <a:ext cx="1387291" cy="1387291"/>
          </a:xfrm>
          <a:prstGeom prst="rect">
            <a:avLst/>
          </a:prstGeom>
        </p:spPr>
      </p:pic>
      <p:pic>
        <p:nvPicPr>
          <p:cNvPr id="21" name="Picture 20" descr="Word Icon">
            <a:extLst>
              <a:ext uri="{FF2B5EF4-FFF2-40B4-BE49-F238E27FC236}">
                <a16:creationId xmlns:a16="http://schemas.microsoft.com/office/drawing/2014/main" id="{CF4D92C0-B3F5-2D25-251E-3609745E48A8}"/>
              </a:ext>
            </a:extLst>
          </p:cNvPr>
          <p:cNvPicPr>
            <a:picLocks noChangeAspect="1"/>
          </p:cNvPicPr>
          <p:nvPr/>
        </p:nvPicPr>
        <p:blipFill>
          <a:blip r:embed="rId10"/>
          <a:stretch>
            <a:fillRect/>
          </a:stretch>
        </p:blipFill>
        <p:spPr>
          <a:xfrm>
            <a:off x="7929246" y="427550"/>
            <a:ext cx="1371648" cy="1276386"/>
          </a:xfrm>
          <a:prstGeom prst="rect">
            <a:avLst/>
          </a:prstGeom>
        </p:spPr>
      </p:pic>
      <p:pic>
        <p:nvPicPr>
          <p:cNvPr id="23" name="Picture 22" descr="PowerPoint Icon">
            <a:extLst>
              <a:ext uri="{FF2B5EF4-FFF2-40B4-BE49-F238E27FC236}">
                <a16:creationId xmlns:a16="http://schemas.microsoft.com/office/drawing/2014/main" id="{4714161C-DF54-4BE4-189A-E560E6D65CB0}"/>
              </a:ext>
            </a:extLst>
          </p:cNvPr>
          <p:cNvPicPr>
            <a:picLocks noChangeAspect="1"/>
          </p:cNvPicPr>
          <p:nvPr/>
        </p:nvPicPr>
        <p:blipFill>
          <a:blip r:embed="rId11"/>
          <a:stretch>
            <a:fillRect/>
          </a:stretch>
        </p:blipFill>
        <p:spPr>
          <a:xfrm>
            <a:off x="5354624" y="4686067"/>
            <a:ext cx="1472663" cy="1371993"/>
          </a:xfrm>
          <a:prstGeom prst="rect">
            <a:avLst/>
          </a:prstGeom>
        </p:spPr>
      </p:pic>
      <p:pic>
        <p:nvPicPr>
          <p:cNvPr id="24" name="Picture 23" descr="Excel Icon">
            <a:extLst>
              <a:ext uri="{FF2B5EF4-FFF2-40B4-BE49-F238E27FC236}">
                <a16:creationId xmlns:a16="http://schemas.microsoft.com/office/drawing/2014/main" id="{4E34647B-705C-C319-2718-2335C12E10C6}"/>
              </a:ext>
            </a:extLst>
          </p:cNvPr>
          <p:cNvPicPr>
            <a:picLocks noChangeAspect="1"/>
          </p:cNvPicPr>
          <p:nvPr/>
        </p:nvPicPr>
        <p:blipFill rotWithShape="1">
          <a:blip r:embed="rId12"/>
          <a:srcRect l="24893" t="15579" r="24394" b="15368"/>
          <a:stretch/>
        </p:blipFill>
        <p:spPr>
          <a:xfrm>
            <a:off x="7789467" y="2502599"/>
            <a:ext cx="1645464" cy="1493669"/>
          </a:xfrm>
          <a:prstGeom prst="rect">
            <a:avLst/>
          </a:prstGeom>
        </p:spPr>
      </p:pic>
      <p:pic>
        <p:nvPicPr>
          <p:cNvPr id="25" name="Picture 24" descr="OneNote Icon">
            <a:extLst>
              <a:ext uri="{FF2B5EF4-FFF2-40B4-BE49-F238E27FC236}">
                <a16:creationId xmlns:a16="http://schemas.microsoft.com/office/drawing/2014/main" id="{302C221C-7CBE-28F3-8EF7-ACD711FBCDF8}"/>
              </a:ext>
            </a:extLst>
          </p:cNvPr>
          <p:cNvPicPr>
            <a:picLocks noChangeAspect="1"/>
          </p:cNvPicPr>
          <p:nvPr/>
        </p:nvPicPr>
        <p:blipFill>
          <a:blip r:embed="rId13"/>
          <a:stretch>
            <a:fillRect/>
          </a:stretch>
        </p:blipFill>
        <p:spPr>
          <a:xfrm>
            <a:off x="7819299" y="4582226"/>
            <a:ext cx="1669412" cy="1555292"/>
          </a:xfrm>
          <a:prstGeom prst="rect">
            <a:avLst/>
          </a:prstGeom>
        </p:spPr>
      </p:pic>
      <p:pic>
        <p:nvPicPr>
          <p:cNvPr id="26" name="Picture 25" descr="X Logo">
            <a:extLst>
              <a:ext uri="{FF2B5EF4-FFF2-40B4-BE49-F238E27FC236}">
                <a16:creationId xmlns:a16="http://schemas.microsoft.com/office/drawing/2014/main" id="{DB6CA9B4-740C-2260-EACC-C4C3A2AC98F3}"/>
              </a:ext>
            </a:extLst>
          </p:cNvPr>
          <p:cNvPicPr>
            <a:picLocks noChangeAspect="1"/>
          </p:cNvPicPr>
          <p:nvPr/>
        </p:nvPicPr>
        <p:blipFill>
          <a:blip r:embed="rId14"/>
          <a:stretch>
            <a:fillRect/>
          </a:stretch>
        </p:blipFill>
        <p:spPr>
          <a:xfrm>
            <a:off x="2778949" y="4495302"/>
            <a:ext cx="1699889" cy="1699889"/>
          </a:xfrm>
          <a:prstGeom prst="rect">
            <a:avLst/>
          </a:prstGeom>
        </p:spPr>
      </p:pic>
      <p:pic>
        <p:nvPicPr>
          <p:cNvPr id="27" name="Picture 26" descr="Youtube Icon">
            <a:extLst>
              <a:ext uri="{FF2B5EF4-FFF2-40B4-BE49-F238E27FC236}">
                <a16:creationId xmlns:a16="http://schemas.microsoft.com/office/drawing/2014/main" id="{81387947-4C87-2967-4699-6E9F0672C8B0}"/>
              </a:ext>
            </a:extLst>
          </p:cNvPr>
          <p:cNvPicPr>
            <a:picLocks noChangeAspect="1"/>
          </p:cNvPicPr>
          <p:nvPr/>
        </p:nvPicPr>
        <p:blipFill>
          <a:blip r:embed="rId15"/>
          <a:stretch>
            <a:fillRect/>
          </a:stretch>
        </p:blipFill>
        <p:spPr>
          <a:xfrm>
            <a:off x="5226105" y="491034"/>
            <a:ext cx="1699889" cy="1176642"/>
          </a:xfrm>
          <a:prstGeom prst="rect">
            <a:avLst/>
          </a:prstGeom>
        </p:spPr>
      </p:pic>
      <p:pic>
        <p:nvPicPr>
          <p:cNvPr id="29" name="Picture 28" descr="TikTok Logo">
            <a:extLst>
              <a:ext uri="{FF2B5EF4-FFF2-40B4-BE49-F238E27FC236}">
                <a16:creationId xmlns:a16="http://schemas.microsoft.com/office/drawing/2014/main" id="{9FC58F2C-93FE-D111-1388-DDE62307DFB9}"/>
              </a:ext>
            </a:extLst>
          </p:cNvPr>
          <p:cNvPicPr>
            <a:picLocks noChangeAspect="1"/>
          </p:cNvPicPr>
          <p:nvPr/>
        </p:nvPicPr>
        <p:blipFill>
          <a:blip r:embed="rId16"/>
          <a:stretch>
            <a:fillRect/>
          </a:stretch>
        </p:blipFill>
        <p:spPr>
          <a:xfrm>
            <a:off x="2694173" y="2304783"/>
            <a:ext cx="1779937" cy="1779937"/>
          </a:xfrm>
          <a:prstGeom prst="rect">
            <a:avLst/>
          </a:prstGeom>
        </p:spPr>
      </p:pic>
    </p:spTree>
    <p:extLst>
      <p:ext uri="{BB962C8B-B14F-4D97-AF65-F5344CB8AC3E}">
        <p14:creationId xmlns:p14="http://schemas.microsoft.com/office/powerpoint/2010/main" val="3755583650"/>
      </p:ext>
    </p:extLst>
  </p:cSld>
  <p:clrMapOvr>
    <a:masterClrMapping/>
  </p:clrMapOvr>
</p:sld>
</file>

<file path=ppt/theme/theme1.xml><?xml version="1.0" encoding="utf-8"?>
<a:theme xmlns:a="http://schemas.openxmlformats.org/drawingml/2006/main" name="Office Theme">
  <a:themeElements>
    <a:clrScheme name="COM">
      <a:dk1>
        <a:srgbClr val="222222"/>
      </a:dk1>
      <a:lt1>
        <a:sysClr val="window" lastClr="FFFFFF"/>
      </a:lt1>
      <a:dk2>
        <a:srgbClr val="065D8C"/>
      </a:dk2>
      <a:lt2>
        <a:srgbClr val="F5F5F5"/>
      </a:lt2>
      <a:accent1>
        <a:srgbClr val="03626B"/>
      </a:accent1>
      <a:accent2>
        <a:srgbClr val="D05319"/>
      </a:accent2>
      <a:accent3>
        <a:srgbClr val="84036C"/>
      </a:accent3>
      <a:accent4>
        <a:srgbClr val="ECA120"/>
      </a:accent4>
      <a:accent5>
        <a:srgbClr val="AC1D2C"/>
      </a:accent5>
      <a:accent6>
        <a:srgbClr val="00662F"/>
      </a:accent6>
      <a:hlink>
        <a:srgbClr val="065D8C"/>
      </a:hlink>
      <a:folHlink>
        <a:srgbClr val="8403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828C8F28-D0CA-498D-A25E-BF93A86EE9F3}" vid="{F69279C2-6653-4870-9B39-C5859BC36B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template1</Template>
  <TotalTime>186</TotalTime>
  <Words>819</Words>
  <Application>Microsoft Office PowerPoint</Application>
  <PresentationFormat>Widescreen</PresentationFormat>
  <Paragraphs>72</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Calibri Light</vt:lpstr>
      <vt:lpstr>Source Sans Pro</vt:lpstr>
      <vt:lpstr>Wingdings</vt:lpstr>
      <vt:lpstr>Office Theme</vt:lpstr>
      <vt:lpstr>PowerPoint Presentation</vt:lpstr>
      <vt:lpstr>Icon Library Intro</vt:lpstr>
      <vt:lpstr>Reminders for When You Use Icons/Images:</vt:lpstr>
      <vt:lpstr>Alternative Text (Alt-Text) Background</vt:lpstr>
      <vt:lpstr>Alternative Text (Alt-Text) in Microsoft 2016 Products</vt:lpstr>
      <vt:lpstr>Alternative Text (Alt-Text) in Microsoft 365 Products</vt:lpstr>
      <vt:lpstr>How to Change Icon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Thompson</dc:creator>
  <cp:lastModifiedBy>Jamieson, Emily L</cp:lastModifiedBy>
  <cp:revision>56</cp:revision>
  <dcterms:created xsi:type="dcterms:W3CDTF">2018-03-28T13:11:28Z</dcterms:created>
  <dcterms:modified xsi:type="dcterms:W3CDTF">2024-08-26T21:25:51Z</dcterms:modified>
</cp:coreProperties>
</file>