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86" r:id="rId4"/>
    <p:sldId id="283" r:id="rId5"/>
    <p:sldId id="281" r:id="rId6"/>
    <p:sldId id="258" r:id="rId7"/>
    <p:sldId id="273" r:id="rId8"/>
    <p:sldId id="262" r:id="rId9"/>
    <p:sldId id="278" r:id="rId10"/>
    <p:sldId id="274" r:id="rId11"/>
    <p:sldId id="264" r:id="rId12"/>
    <p:sldId id="277" r:id="rId13"/>
    <p:sldId id="275" r:id="rId14"/>
    <p:sldId id="265" r:id="rId15"/>
    <p:sldId id="279" r:id="rId16"/>
    <p:sldId id="276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626B"/>
    <a:srgbClr val="DEFB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26" autoAdjust="0"/>
    <p:restoredTop sz="77273" autoAdjust="0"/>
  </p:normalViewPr>
  <p:slideViewPr>
    <p:cSldViewPr snapToGrid="0">
      <p:cViewPr varScale="1">
        <p:scale>
          <a:sx n="47" d="100"/>
          <a:sy n="47" d="100"/>
        </p:scale>
        <p:origin x="201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91782A-327E-47C2-AC94-4EE00F2151BE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D666F-B1E6-4494-AF9E-BA609FD178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73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666F-B1E6-4494-AF9E-BA609FD178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08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</a:t>
            </a:r>
            <a:r>
              <a:rPr lang="en-US" baseline="0" dirty="0"/>
              <a:t> to the chat one that you’ll try to commit to in today’s session! </a:t>
            </a:r>
            <a:endParaRPr lang="en-US" dirty="0"/>
          </a:p>
          <a:p>
            <a:pPr rtl="0" eaLnBrk="1" fontAlgn="ctr" latinLnBrk="0" hangingPunct="1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IDEAS: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here and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present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Think well of each other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Intent vs.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impact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Hard on systems, soft on people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 confidentiality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Share the space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Expect unfinished business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Avoid assumptions, ask questions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Pause,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paraphrase, inquire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 the values</a:t>
            </a: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shared here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stays here, what is learned here leaves here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rtl="0" eaLnBrk="1" fontAlgn="ctr" latinLnBrk="0" hangingPunct="1"/>
            <a:r>
              <a:rPr lang="en-US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Reserve the right to change your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mind</a:t>
            </a:r>
            <a:endParaRPr lang="en-US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666F-B1E6-4494-AF9E-BA609FD1786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345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where you</a:t>
            </a:r>
            <a:r>
              <a:rPr lang="en-US" baseline="0" dirty="0"/>
              <a:t> should do a final recap for the day! Ask for one or two takeaways if you’d like.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666F-B1E6-4494-AF9E-BA609FD1786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2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Hold 3-5 minutes at the end of the course to ensure folks have</a:t>
            </a:r>
            <a:r>
              <a:rPr lang="en-US" baseline="0" dirty="0"/>
              <a:t> this dedicated time to submit feedback. </a:t>
            </a:r>
            <a:endParaRPr lang="en-US" dirty="0"/>
          </a:p>
          <a:p>
            <a:endParaRPr lang="en-US" dirty="0"/>
          </a:p>
          <a:p>
            <a:r>
              <a:rPr lang="en-US" dirty="0"/>
              <a:t>Add</a:t>
            </a:r>
            <a:r>
              <a:rPr lang="en-US" baseline="0" dirty="0"/>
              <a:t> Course </a:t>
            </a:r>
            <a:r>
              <a:rPr lang="en-US" baseline="0" dirty="0" err="1"/>
              <a:t>Eval</a:t>
            </a:r>
            <a:r>
              <a:rPr lang="en-US" baseline="0" dirty="0"/>
              <a:t> Survey hyperlink to chat for folks to click on as well! </a:t>
            </a:r>
          </a:p>
          <a:p>
            <a:endParaRPr lang="en-US" baseline="0" dirty="0"/>
          </a:p>
          <a:p>
            <a:r>
              <a:rPr lang="en-US" sz="1200" b="1" u="non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</a:t>
            </a:r>
            <a:r>
              <a:rPr lang="en-US" sz="1200" b="1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.surveymonkey.com/r/2024CourseFeedback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   </a:t>
            </a:r>
            <a:r>
              <a:rPr lang="en-US" sz="12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(Current QR Code above</a:t>
            </a:r>
            <a:r>
              <a:rPr lang="en-US" sz="1200" u="none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goes to this 2024 survey). </a:t>
            </a:r>
            <a:endParaRPr lang="en-US" sz="1200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D666F-B1E6-4494-AF9E-BA609FD1786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066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8985" y="1754638"/>
            <a:ext cx="8134815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8985" y="4300575"/>
            <a:ext cx="8134815" cy="1655762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761B919-6D16-40A7-9F08-CE6372F2A981}" type="datetimeFigureOut">
              <a:rPr lang="en-US" smtClean="0"/>
              <a:pPr/>
              <a:t>10/23/2023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1DF783A-C9DB-4B79-89FF-F0C9B7EEE5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068" y="2651579"/>
            <a:ext cx="2593968" cy="259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122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97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5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066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89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77800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857375"/>
            <a:ext cx="5157787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857375"/>
            <a:ext cx="5183188" cy="647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8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169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62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22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2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1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1B919-6D16-40A7-9F08-CE6372F2A981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F783A-C9DB-4B79-89FF-F0C9B7EEE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Course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 Name, Title, Organization </a:t>
            </a:r>
            <a:r>
              <a:rPr lang="en-US" i="1" dirty="0"/>
              <a:t>(if not in City)</a:t>
            </a:r>
            <a:endParaRPr lang="en-US" dirty="0"/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8A8EFCA6-13DB-C461-8248-B5FC8DFFD870}"/>
              </a:ext>
            </a:extLst>
          </p:cNvPr>
          <p:cNvSpPr/>
          <p:nvPr/>
        </p:nvSpPr>
        <p:spPr>
          <a:xfrm>
            <a:off x="7919829" y="1116707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This teal blue is the standard for the City of Madison slide deck template, if you want to change colors, the City’s Brand Style Guide colors are pre-loaded into this template for </a:t>
            </a:r>
            <a:r>
              <a:rPr lang="en-US" sz="1400">
                <a:solidFill>
                  <a:schemeClr val="tx1"/>
                </a:solidFill>
              </a:rPr>
              <a:t>easy locating.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4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432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4479" y="3596639"/>
            <a:ext cx="24142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Agenda Check-In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1" y="1155877"/>
            <a:ext cx="2273122" cy="22731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14897" y="877974"/>
            <a:ext cx="774053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Section 1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Section 2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Section 3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8B8CAFB3-A3DB-6C04-37B8-CA53837F622E}"/>
              </a:ext>
            </a:extLst>
          </p:cNvPr>
          <p:cNvSpPr/>
          <p:nvPr/>
        </p:nvSpPr>
        <p:spPr>
          <a:xfrm>
            <a:off x="8082668" y="3950582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Use this agenda slide throughout the course as a check-in for where you’re at in the course </a:t>
            </a:r>
            <a:r>
              <a:rPr lang="en-US" sz="1400" i="1" dirty="0">
                <a:solidFill>
                  <a:schemeClr val="tx1"/>
                </a:solidFill>
              </a:rPr>
              <a:t>– great for learners who like knowing the steps.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8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63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04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432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4479" y="3596639"/>
            <a:ext cx="24142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Agenda Check-In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1" y="1155877"/>
            <a:ext cx="2273122" cy="22731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14897" y="877974"/>
            <a:ext cx="774053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Section 1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Section 2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Section 3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BADE3F78-7DB6-3E9E-2B47-DC348F6D69C9}"/>
              </a:ext>
            </a:extLst>
          </p:cNvPr>
          <p:cNvSpPr/>
          <p:nvPr/>
        </p:nvSpPr>
        <p:spPr>
          <a:xfrm>
            <a:off x="8082668" y="3950582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Use this agenda slide throughout the course as a check-in for where you’re at in the course </a:t>
            </a:r>
            <a:r>
              <a:rPr lang="en-US" sz="1400" i="1" dirty="0">
                <a:solidFill>
                  <a:schemeClr val="tx1"/>
                </a:solidFill>
              </a:rPr>
              <a:t>– great for learners who like knowing the steps.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389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12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086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432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4479" y="3596639"/>
            <a:ext cx="241424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Agenda Check-In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1" y="1155877"/>
            <a:ext cx="2273122" cy="22731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14897" y="877974"/>
            <a:ext cx="774053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Section 1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Section 2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 Section 3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748613C8-56A7-E117-514B-FCE0E82146CE}"/>
              </a:ext>
            </a:extLst>
          </p:cNvPr>
          <p:cNvSpPr/>
          <p:nvPr/>
        </p:nvSpPr>
        <p:spPr>
          <a:xfrm>
            <a:off x="8082668" y="3950582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Use this agenda slide throughout the course as a check-in for where you’re at in the course </a:t>
            </a:r>
            <a:r>
              <a:rPr lang="en-US" sz="1400" i="1" dirty="0">
                <a:solidFill>
                  <a:schemeClr val="tx1"/>
                </a:solidFill>
              </a:rPr>
              <a:t>– great for learners who like knowing the steps.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2400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68136" y="626846"/>
            <a:ext cx="6608619" cy="1193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Thanks for Joining! </a:t>
            </a: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068877" y="5202238"/>
            <a:ext cx="10007138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Please participate in our Course Evaluation Survey – your feedback is important! </a:t>
            </a:r>
          </a:p>
        </p:txBody>
      </p:sp>
      <p:sp>
        <p:nvSpPr>
          <p:cNvPr id="4" name="Rectangle 3"/>
          <p:cNvSpPr/>
          <p:nvPr/>
        </p:nvSpPr>
        <p:spPr>
          <a:xfrm>
            <a:off x="4700845" y="1820646"/>
            <a:ext cx="2743200" cy="2743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QR Code Holder</a:t>
            </a:r>
          </a:p>
        </p:txBody>
      </p:sp>
      <p:pic>
        <p:nvPicPr>
          <p:cNvPr id="7" name="Picture 6" descr="A qr code with black squares&#10;&#10;Description automatically generated">
            <a:extLst>
              <a:ext uri="{FF2B5EF4-FFF2-40B4-BE49-F238E27FC236}">
                <a16:creationId xmlns:a16="http://schemas.microsoft.com/office/drawing/2014/main" id="{2C64EF4B-546B-8EAB-8D16-855786F1CB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245" y="1973046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79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 Slide / Check-In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con of a nametag that says &quot;Hello My Name Is&quot;" title="Hello My Name Is Ico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541" y="2106045"/>
            <a:ext cx="2584783" cy="1759664"/>
          </a:xfrm>
          <a:prstGeom prst="rect">
            <a:avLst/>
          </a:prstGeom>
        </p:spPr>
      </p:pic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84D1423F-F0E0-3734-A88C-CB15F7C01F1D}"/>
              </a:ext>
            </a:extLst>
          </p:cNvPr>
          <p:cNvSpPr/>
          <p:nvPr/>
        </p:nvSpPr>
        <p:spPr>
          <a:xfrm>
            <a:off x="489676" y="3865709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Include a fun check-in question to avoid awkward silences while folks are joining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OR use that time to do a tech check (see next slide!) – great if your course is break-out room heavy. </a:t>
            </a:r>
          </a:p>
        </p:txBody>
      </p:sp>
    </p:spTree>
    <p:extLst>
      <p:ext uri="{BB962C8B-B14F-4D97-AF65-F5344CB8AC3E}">
        <p14:creationId xmlns:p14="http://schemas.microsoft.com/office/powerpoint/2010/main" val="278803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862667" cy="6858000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Tech </a:t>
            </a:r>
          </a:p>
          <a:p>
            <a:pPr algn="ctr"/>
            <a:r>
              <a:rPr lang="en-US" sz="3200" b="1" dirty="0"/>
              <a:t>Check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126363" y="358422"/>
            <a:ext cx="10043059" cy="614115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/>
              <a:t>Rename Yourself 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Participants &gt; Hoover over your name &gt; 3 dots &gt; Rename. Type your Name, Pronouns, and Department.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9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/>
              <a:t>Mic &amp; Video Test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Select the microphone button to unmute yourself &amp; say hello! Select the video button to go on/off camera.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1400" dirty="0"/>
              <a:t> </a:t>
            </a:r>
            <a:r>
              <a:rPr lang="en-US" sz="900" dirty="0"/>
              <a:t>  </a:t>
            </a:r>
            <a:endParaRPr lang="en-US" sz="1400" b="1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/>
              <a:t>Locate the Chat Feature 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Select the three dots &gt; Chat to open up the chat box.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9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/>
              <a:t>Raise Hand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Select the three dots &gt; Reactions &gt; Raise Hand to raise your hand.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9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/>
              <a:t>Turn off your VPN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sz="1050" b="1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400" b="1" dirty="0"/>
              <a:t>Grab a Copy of the Learner Workbook / Handouts</a:t>
            </a:r>
          </a:p>
          <a:p>
            <a:pPr lvl="1">
              <a:lnSpc>
                <a:spcPct val="100000"/>
              </a:lnSpc>
            </a:pPr>
            <a:r>
              <a:rPr lang="en-US" sz="1400" dirty="0"/>
              <a:t>Found in Chat from your facilitator! 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9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400" i="1" dirty="0"/>
              <a:t>Disruption? Try logging out and logging back in again. </a:t>
            </a:r>
            <a:endParaRPr lang="en-US" sz="2400" b="1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376" y="3154680"/>
            <a:ext cx="822960" cy="54864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336" y="224515"/>
            <a:ext cx="1271846" cy="5486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336" y="1247009"/>
            <a:ext cx="2172617" cy="54864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259" y="2252393"/>
            <a:ext cx="869384" cy="5486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336" y="4263248"/>
            <a:ext cx="1190791" cy="6573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4481" y="5024262"/>
            <a:ext cx="605742" cy="60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388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1" y="0"/>
            <a:ext cx="5848029" cy="6858000"/>
          </a:xfrm>
          <a:prstGeom prst="rect">
            <a:avLst/>
          </a:prstGeom>
          <a:solidFill>
            <a:srgbClr val="03626B"/>
          </a:solidFill>
          <a:ln w="3810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Instructor Name</a:t>
            </a:r>
          </a:p>
          <a:p>
            <a:pPr algn="ctr"/>
            <a:r>
              <a:rPr lang="en-US" sz="3200" b="1" dirty="0"/>
              <a:t>(Pronouns)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63860" y="975523"/>
            <a:ext cx="3200400" cy="3657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Headshot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150578" y="3244334"/>
            <a:ext cx="2054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>
                <a:solidFill>
                  <a:srgbClr val="FF0000"/>
                </a:solidFill>
              </a:rPr>
              <a:t>About</a:t>
            </a:r>
          </a:p>
        </p:txBody>
      </p:sp>
    </p:spTree>
    <p:extLst>
      <p:ext uri="{BB962C8B-B14F-4D97-AF65-F5344CB8AC3E}">
        <p14:creationId xmlns:p14="http://schemas.microsoft.com/office/powerpoint/2010/main" val="2487912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666731" cy="6858000"/>
          </a:xfrm>
          <a:prstGeom prst="rect">
            <a:avLst/>
          </a:prstGeom>
          <a:solidFill>
            <a:srgbClr val="03626B"/>
          </a:solidFill>
          <a:ln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Group Agreements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2899952" y="188687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Be Present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2899951" y="2761473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Take Notes</a:t>
            </a:r>
          </a:p>
        </p:txBody>
      </p:sp>
      <p:sp>
        <p:nvSpPr>
          <p:cNvPr id="5" name="Rectangle 4"/>
          <p:cNvSpPr/>
          <p:nvPr/>
        </p:nvSpPr>
        <p:spPr>
          <a:xfrm>
            <a:off x="5960398" y="188687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Take Space</a:t>
            </a:r>
          </a:p>
        </p:txBody>
      </p:sp>
      <p:sp>
        <p:nvSpPr>
          <p:cNvPr id="6" name="Rectangle 5"/>
          <p:cNvSpPr/>
          <p:nvPr/>
        </p:nvSpPr>
        <p:spPr>
          <a:xfrm>
            <a:off x="5960398" y="2761473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Be Curious</a:t>
            </a:r>
          </a:p>
        </p:txBody>
      </p:sp>
      <p:sp>
        <p:nvSpPr>
          <p:cNvPr id="7" name="Rectangle 6"/>
          <p:cNvSpPr/>
          <p:nvPr/>
        </p:nvSpPr>
        <p:spPr>
          <a:xfrm>
            <a:off x="9020844" y="188687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Make Space</a:t>
            </a:r>
          </a:p>
        </p:txBody>
      </p:sp>
      <p:sp>
        <p:nvSpPr>
          <p:cNvPr id="8" name="Rectangle 7"/>
          <p:cNvSpPr/>
          <p:nvPr/>
        </p:nvSpPr>
        <p:spPr>
          <a:xfrm>
            <a:off x="9020844" y="2761473"/>
            <a:ext cx="2938926" cy="2434642"/>
          </a:xfrm>
          <a:prstGeom prst="rect">
            <a:avLst/>
          </a:prstGeom>
          <a:solidFill>
            <a:schemeClr val="bg1"/>
          </a:solidFill>
          <a:ln w="57150">
            <a:solidFill>
              <a:srgbClr val="03626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i="1" dirty="0">
                <a:solidFill>
                  <a:schemeClr val="tx1"/>
                </a:solidFill>
              </a:rPr>
              <a:t>Ask Questions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798353" y="5453956"/>
            <a:ext cx="8363134" cy="1157505"/>
            <a:chOff x="2798353" y="5453956"/>
            <a:chExt cx="8363134" cy="1157505"/>
          </a:xfrm>
        </p:grpSpPr>
        <p:sp>
          <p:nvSpPr>
            <p:cNvPr id="10" name="Rectangle 9"/>
            <p:cNvSpPr/>
            <p:nvPr/>
          </p:nvSpPr>
          <p:spPr>
            <a:xfrm>
              <a:off x="2798353" y="5535696"/>
              <a:ext cx="8363134" cy="1075765"/>
            </a:xfrm>
            <a:prstGeom prst="rect">
              <a:avLst/>
            </a:prstGeom>
            <a:solidFill>
              <a:schemeClr val="bg1"/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>
                  <a:solidFill>
                    <a:schemeClr val="tx1"/>
                  </a:solidFill>
                </a:rPr>
                <a:t>Additions?</a:t>
              </a:r>
              <a:endParaRPr lang="en-US" sz="3600" dirty="0">
                <a:solidFill>
                  <a:schemeClr val="tx1"/>
                </a:solidFill>
                <a:sym typeface="Wingdings" panose="05000000000000000000" pitchFamily="2" charset="2"/>
              </a:endParaRPr>
            </a:p>
          </p:txBody>
        </p:sp>
        <p:pic>
          <p:nvPicPr>
            <p:cNvPr id="11" name="Picture 10" descr="Icon of two hands being raised" title="Raising Hands Icon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0968" y="5453956"/>
              <a:ext cx="1132003" cy="113200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2106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2.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3. </a:t>
            </a:r>
          </a:p>
        </p:txBody>
      </p:sp>
    </p:spTree>
    <p:extLst>
      <p:ext uri="{BB962C8B-B14F-4D97-AF65-F5344CB8AC3E}">
        <p14:creationId xmlns:p14="http://schemas.microsoft.com/office/powerpoint/2010/main" val="438211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7432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4479" y="3596639"/>
            <a:ext cx="24142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Agenda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91" y="1155877"/>
            <a:ext cx="2273122" cy="2273122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514897" y="877974"/>
            <a:ext cx="7740535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Section 1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Section 2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Section 3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9FC92D82-6BEA-620B-4823-16E084D28733}"/>
              </a:ext>
            </a:extLst>
          </p:cNvPr>
          <p:cNvSpPr/>
          <p:nvPr/>
        </p:nvSpPr>
        <p:spPr>
          <a:xfrm>
            <a:off x="8082668" y="3950582"/>
            <a:ext cx="3710632" cy="2069800"/>
          </a:xfrm>
          <a:prstGeom prst="wedgeRectCallou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b="1" dirty="0">
                <a:solidFill>
                  <a:schemeClr val="tx1"/>
                </a:solidFill>
              </a:rPr>
              <a:t>TIPS: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400" dirty="0">
                <a:solidFill>
                  <a:schemeClr val="tx1"/>
                </a:solidFill>
              </a:rPr>
              <a:t>Use this agenda slide throughout the course as a check-in for where you’re at in the course </a:t>
            </a:r>
            <a:r>
              <a:rPr lang="en-US" sz="1400" i="1" dirty="0">
                <a:solidFill>
                  <a:schemeClr val="tx1"/>
                </a:solidFill>
              </a:rPr>
              <a:t>– great for learners who like knowing the steps.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135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50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Slide(s)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76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M">
      <a:dk1>
        <a:srgbClr val="222222"/>
      </a:dk1>
      <a:lt1>
        <a:sysClr val="window" lastClr="FFFFFF"/>
      </a:lt1>
      <a:dk2>
        <a:srgbClr val="065D8C"/>
      </a:dk2>
      <a:lt2>
        <a:srgbClr val="F5F5F5"/>
      </a:lt2>
      <a:accent1>
        <a:srgbClr val="03626B"/>
      </a:accent1>
      <a:accent2>
        <a:srgbClr val="D05319"/>
      </a:accent2>
      <a:accent3>
        <a:srgbClr val="84036C"/>
      </a:accent3>
      <a:accent4>
        <a:srgbClr val="ECA120"/>
      </a:accent4>
      <a:accent5>
        <a:srgbClr val="AC1D2C"/>
      </a:accent5>
      <a:accent6>
        <a:srgbClr val="00662F"/>
      </a:accent6>
      <a:hlink>
        <a:srgbClr val="065D8C"/>
      </a:hlink>
      <a:folHlink>
        <a:srgbClr val="84036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828C8F28-D0CA-498D-A25E-BF93A86EE9F3}" vid="{F69279C2-6653-4870-9B39-C5859BC36B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97</TotalTime>
  <Words>604</Words>
  <Application>Microsoft Office PowerPoint</Application>
  <PresentationFormat>Widescreen</PresentationFormat>
  <Paragraphs>122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 Theme</vt:lpstr>
      <vt:lpstr>Course Title</vt:lpstr>
      <vt:lpstr>Welcome Slide / Check-In Question</vt:lpstr>
      <vt:lpstr>PowerPoint Presentation</vt:lpstr>
      <vt:lpstr>PowerPoint Presentation</vt:lpstr>
      <vt:lpstr>PowerPoint Presentation</vt:lpstr>
      <vt:lpstr>Learning Objectives</vt:lpstr>
      <vt:lpstr>PowerPoint Presentation</vt:lpstr>
      <vt:lpstr>Section 1</vt:lpstr>
      <vt:lpstr>Content Slide(s)</vt:lpstr>
      <vt:lpstr>PowerPoint Presentation</vt:lpstr>
      <vt:lpstr>Section 2</vt:lpstr>
      <vt:lpstr>Content Slide(s)</vt:lpstr>
      <vt:lpstr>PowerPoint Presentation</vt:lpstr>
      <vt:lpstr>Section 3</vt:lpstr>
      <vt:lpstr>Content Slide(s)</vt:lpstr>
      <vt:lpstr>PowerPoint Presentation</vt:lpstr>
      <vt:lpstr>PowerPoint Presentation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Thompson</dc:creator>
  <cp:lastModifiedBy>Jamieson, Emily</cp:lastModifiedBy>
  <cp:revision>52</cp:revision>
  <dcterms:created xsi:type="dcterms:W3CDTF">2018-03-28T13:11:28Z</dcterms:created>
  <dcterms:modified xsi:type="dcterms:W3CDTF">2023-10-23T19:34:30Z</dcterms:modified>
</cp:coreProperties>
</file>